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handoutMasterIdLst>
    <p:handoutMasterId r:id="rId71"/>
  </p:handoutMasterIdLst>
  <p:sldIdLst>
    <p:sldId id="256" r:id="rId5"/>
    <p:sldId id="501" r:id="rId6"/>
    <p:sldId id="385" r:id="rId7"/>
    <p:sldId id="435" r:id="rId8"/>
    <p:sldId id="616" r:id="rId9"/>
    <p:sldId id="399" r:id="rId10"/>
    <p:sldId id="428" r:id="rId11"/>
    <p:sldId id="519" r:id="rId12"/>
    <p:sldId id="520" r:id="rId13"/>
    <p:sldId id="618" r:id="rId14"/>
    <p:sldId id="508" r:id="rId15"/>
    <p:sldId id="595" r:id="rId16"/>
    <p:sldId id="596" r:id="rId17"/>
    <p:sldId id="524" r:id="rId18"/>
    <p:sldId id="597" r:id="rId19"/>
    <p:sldId id="598" r:id="rId20"/>
    <p:sldId id="599" r:id="rId21"/>
    <p:sldId id="600" r:id="rId22"/>
    <p:sldId id="601" r:id="rId23"/>
    <p:sldId id="603" r:id="rId24"/>
    <p:sldId id="545" r:id="rId25"/>
    <p:sldId id="566" r:id="rId26"/>
    <p:sldId id="587" r:id="rId27"/>
    <p:sldId id="588" r:id="rId28"/>
    <p:sldId id="572" r:id="rId29"/>
    <p:sldId id="567" r:id="rId30"/>
    <p:sldId id="568" r:id="rId31"/>
    <p:sldId id="573" r:id="rId32"/>
    <p:sldId id="590" r:id="rId33"/>
    <p:sldId id="589" r:id="rId34"/>
    <p:sldId id="594" r:id="rId35"/>
    <p:sldId id="617" r:id="rId36"/>
    <p:sldId id="591" r:id="rId37"/>
    <p:sldId id="592" r:id="rId38"/>
    <p:sldId id="593" r:id="rId39"/>
    <p:sldId id="565" r:id="rId40"/>
    <p:sldId id="602" r:id="rId41"/>
    <p:sldId id="607" r:id="rId42"/>
    <p:sldId id="606" r:id="rId43"/>
    <p:sldId id="604" r:id="rId44"/>
    <p:sldId id="605" r:id="rId45"/>
    <p:sldId id="608" r:id="rId46"/>
    <p:sldId id="609" r:id="rId47"/>
    <p:sldId id="610" r:id="rId48"/>
    <p:sldId id="611" r:id="rId49"/>
    <p:sldId id="612" r:id="rId50"/>
    <p:sldId id="613" r:id="rId51"/>
    <p:sldId id="614" r:id="rId52"/>
    <p:sldId id="615" r:id="rId53"/>
    <p:sldId id="576" r:id="rId54"/>
    <p:sldId id="577" r:id="rId55"/>
    <p:sldId id="578" r:id="rId56"/>
    <p:sldId id="581" r:id="rId57"/>
    <p:sldId id="583" r:id="rId58"/>
    <p:sldId id="584" r:id="rId59"/>
    <p:sldId id="585" r:id="rId60"/>
    <p:sldId id="586" r:id="rId61"/>
    <p:sldId id="564" r:id="rId62"/>
    <p:sldId id="563" r:id="rId63"/>
    <p:sldId id="513" r:id="rId64"/>
    <p:sldId id="528" r:id="rId65"/>
    <p:sldId id="516" r:id="rId66"/>
    <p:sldId id="538" r:id="rId67"/>
    <p:sldId id="529" r:id="rId68"/>
    <p:sldId id="517" r:id="rId6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226EC49C-2D6B-6148-A6BB-58127074294E}">
          <p14:sldIdLst>
            <p14:sldId id="256"/>
          </p14:sldIdLst>
        </p14:section>
        <p14:section name="High Level reV Overview" id="{FE697291-89B1-864B-AC2A-A176665B13F4}">
          <p14:sldIdLst>
            <p14:sldId id="501"/>
            <p14:sldId id="385"/>
            <p14:sldId id="435"/>
            <p14:sldId id="616"/>
            <p14:sldId id="399"/>
            <p14:sldId id="428"/>
          </p14:sldIdLst>
        </p14:section>
        <p14:section name="US Solar and Wind Time-Series" id="{20F132CB-0C5F-134B-8E1F-448BF4CDD111}">
          <p14:sldIdLst>
            <p14:sldId id="519"/>
            <p14:sldId id="520"/>
            <p14:sldId id="618"/>
          </p14:sldIdLst>
        </p14:section>
        <p14:section name="Generation / Site LCOE" id="{D0C53F32-E158-9A4A-99E0-8A6D8703C82A}">
          <p14:sldIdLst>
            <p14:sldId id="508"/>
            <p14:sldId id="595"/>
          </p14:sldIdLst>
        </p14:section>
        <p14:section name="Technical Exclusions and Aggregation" id="{02AB1910-4B70-3D40-9664-C057339FCB46}">
          <p14:sldIdLst>
            <p14:sldId id="596"/>
            <p14:sldId id="524"/>
            <p14:sldId id="597"/>
            <p14:sldId id="598"/>
            <p14:sldId id="599"/>
            <p14:sldId id="600"/>
            <p14:sldId id="601"/>
          </p14:sldIdLst>
        </p14:section>
        <p14:section name="How-To: reV generation and RPM Clusters" id="{6B0BDBCA-3AF5-2344-8861-405160122A38}">
          <p14:sldIdLst>
            <p14:sldId id="603"/>
            <p14:sldId id="545"/>
            <p14:sldId id="566"/>
            <p14:sldId id="587"/>
            <p14:sldId id="588"/>
            <p14:sldId id="572"/>
            <p14:sldId id="567"/>
            <p14:sldId id="568"/>
            <p14:sldId id="573"/>
            <p14:sldId id="590"/>
            <p14:sldId id="589"/>
            <p14:sldId id="594"/>
            <p14:sldId id="617"/>
            <p14:sldId id="591"/>
            <p14:sldId id="592"/>
            <p14:sldId id="593"/>
          </p14:sldIdLst>
        </p14:section>
        <p14:section name="Running reV with HSDS" id="{EF7CE57E-3E8B-8C4C-BE91-34D3B82025C4}">
          <p14:sldIdLst>
            <p14:sldId id="565"/>
            <p14:sldId id="602"/>
            <p14:sldId id="607"/>
            <p14:sldId id="606"/>
            <p14:sldId id="604"/>
            <p14:sldId id="605"/>
            <p14:sldId id="608"/>
            <p14:sldId id="609"/>
            <p14:sldId id="610"/>
            <p14:sldId id="611"/>
            <p14:sldId id="612"/>
            <p14:sldId id="613"/>
            <p14:sldId id="614"/>
            <p14:sldId id="615"/>
          </p14:sldIdLst>
        </p14:section>
        <p14:section name="reV Behind the Scenes" id="{ECF34132-8E42-E84D-895A-AD8AD83F9F78}">
          <p14:sldIdLst>
            <p14:sldId id="576"/>
            <p14:sldId id="577"/>
            <p14:sldId id="578"/>
            <p14:sldId id="581"/>
            <p14:sldId id="583"/>
            <p14:sldId id="584"/>
            <p14:sldId id="585"/>
            <p14:sldId id="586"/>
          </p14:sldIdLst>
        </p14:section>
        <p14:section name="Supply Curves Build Out" id="{2DB940C6-1428-A547-A8CA-554871D6460E}">
          <p14:sldIdLst>
            <p14:sldId id="564"/>
            <p14:sldId id="563"/>
            <p14:sldId id="513"/>
            <p14:sldId id="528"/>
            <p14:sldId id="516"/>
            <p14:sldId id="538"/>
            <p14:sldId id="529"/>
            <p14:sldId id="51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14706"/>
    <a:srgbClr val="8B3805"/>
    <a:srgbClr val="004F7F"/>
    <a:srgbClr val="0080CD"/>
    <a:srgbClr val="00609A"/>
    <a:srgbClr val="0070B3"/>
    <a:srgbClr val="008F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p:restoredTop sz="84629"/>
  </p:normalViewPr>
  <p:slideViewPr>
    <p:cSldViewPr snapToGrid="0" snapToObjects="1">
      <p:cViewPr varScale="1">
        <p:scale>
          <a:sx n="164" d="100"/>
          <a:sy n="164" d="100"/>
        </p:scale>
        <p:origin x="1064" y="160"/>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66" d="100"/>
        <a:sy n="66" d="100"/>
      </p:scale>
      <p:origin x="0" y="0"/>
    </p:cViewPr>
  </p:sorterViewPr>
  <p:notesViewPr>
    <p:cSldViewPr snapToGrid="0" snapToObjects="1">
      <p:cViewPr varScale="1">
        <p:scale>
          <a:sx n="121" d="100"/>
          <a:sy n="121" d="100"/>
        </p:scale>
        <p:origin x="2776"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alopez\Downloads\Wind_System_Configuration.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C14"/>
                </a:solidFill>
                <a:latin typeface="+mn-lt"/>
                <a:ea typeface="+mn-ea"/>
                <a:cs typeface="+mn-cs"/>
              </a:defRPr>
            </a:pPr>
            <a:r>
              <a:rPr lang="en-US"/>
              <a:t>Wind Power Curves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C14"/>
              </a:solidFill>
              <a:latin typeface="+mn-lt"/>
              <a:ea typeface="+mn-ea"/>
              <a:cs typeface="+mn-cs"/>
            </a:defRPr>
          </a:pPr>
          <a:endParaRPr lang="en-US"/>
        </a:p>
      </c:txPr>
    </c:title>
    <c:autoTitleDeleted val="0"/>
    <c:plotArea>
      <c:layout/>
      <c:lineChart>
        <c:grouping val="standard"/>
        <c:varyColors val="0"/>
        <c:ser>
          <c:idx val="0"/>
          <c:order val="0"/>
          <c:tx>
            <c:strRef>
              <c:f>Sheet2!$A$1</c:f>
              <c:strCache>
                <c:ptCount val="1"/>
                <c:pt idx="0">
                  <c:v>Class 1</c:v>
                </c:pt>
              </c:strCache>
            </c:strRef>
          </c:tx>
          <c:spPr>
            <a:ln w="28575" cap="rnd">
              <a:solidFill>
                <a:schemeClr val="accent1"/>
              </a:solidFill>
              <a:round/>
            </a:ln>
            <a:effectLst/>
          </c:spPr>
          <c:marker>
            <c:symbol val="none"/>
          </c:marker>
          <c:cat>
            <c:numRef>
              <c:f>Sheet2!$D$2:$D$102</c:f>
              <c:numCache>
                <c:formatCode>General</c:formatCode>
                <c:ptCount val="10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pt idx="96">
                  <c:v>24</c:v>
                </c:pt>
                <c:pt idx="97">
                  <c:v>24.25</c:v>
                </c:pt>
                <c:pt idx="98">
                  <c:v>24.5</c:v>
                </c:pt>
                <c:pt idx="99">
                  <c:v>24.75</c:v>
                </c:pt>
                <c:pt idx="100">
                  <c:v>25</c:v>
                </c:pt>
              </c:numCache>
            </c:numRef>
          </c:cat>
          <c:val>
            <c:numRef>
              <c:f>Sheet2!$A$2:$A$102</c:f>
              <c:numCache>
                <c:formatCode>General</c:formatCode>
                <c:ptCount val="1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21</c:v>
                </c:pt>
                <c:pt idx="15">
                  <c:v>34</c:v>
                </c:pt>
                <c:pt idx="16">
                  <c:v>46</c:v>
                </c:pt>
                <c:pt idx="17">
                  <c:v>65</c:v>
                </c:pt>
                <c:pt idx="18">
                  <c:v>80</c:v>
                </c:pt>
                <c:pt idx="19">
                  <c:v>104</c:v>
                </c:pt>
                <c:pt idx="20">
                  <c:v>129</c:v>
                </c:pt>
                <c:pt idx="21">
                  <c:v>158</c:v>
                </c:pt>
                <c:pt idx="22">
                  <c:v>187</c:v>
                </c:pt>
                <c:pt idx="23">
                  <c:v>217</c:v>
                </c:pt>
                <c:pt idx="24">
                  <c:v>251</c:v>
                </c:pt>
                <c:pt idx="25">
                  <c:v>292</c:v>
                </c:pt>
                <c:pt idx="26">
                  <c:v>334</c:v>
                </c:pt>
                <c:pt idx="27">
                  <c:v>375</c:v>
                </c:pt>
                <c:pt idx="28">
                  <c:v>427</c:v>
                </c:pt>
                <c:pt idx="29">
                  <c:v>476</c:v>
                </c:pt>
                <c:pt idx="30">
                  <c:v>534</c:v>
                </c:pt>
                <c:pt idx="31">
                  <c:v>598</c:v>
                </c:pt>
                <c:pt idx="32">
                  <c:v>656</c:v>
                </c:pt>
                <c:pt idx="33">
                  <c:v>725</c:v>
                </c:pt>
                <c:pt idx="34">
                  <c:v>798</c:v>
                </c:pt>
                <c:pt idx="35">
                  <c:v>872</c:v>
                </c:pt>
                <c:pt idx="36">
                  <c:v>940</c:v>
                </c:pt>
                <c:pt idx="37">
                  <c:v>1010</c:v>
                </c:pt>
                <c:pt idx="38">
                  <c:v>1060</c:v>
                </c:pt>
                <c:pt idx="39">
                  <c:v>1130</c:v>
                </c:pt>
                <c:pt idx="40">
                  <c:v>1190</c:v>
                </c:pt>
                <c:pt idx="41">
                  <c:v>1240</c:v>
                </c:pt>
                <c:pt idx="42">
                  <c:v>1290</c:v>
                </c:pt>
                <c:pt idx="43">
                  <c:v>1330</c:v>
                </c:pt>
                <c:pt idx="44">
                  <c:v>1370</c:v>
                </c:pt>
                <c:pt idx="45">
                  <c:v>1390</c:v>
                </c:pt>
                <c:pt idx="46">
                  <c:v>1410</c:v>
                </c:pt>
                <c:pt idx="47">
                  <c:v>1430</c:v>
                </c:pt>
                <c:pt idx="48">
                  <c:v>1440</c:v>
                </c:pt>
                <c:pt idx="49">
                  <c:v>1460</c:v>
                </c:pt>
                <c:pt idx="50">
                  <c:v>1470</c:v>
                </c:pt>
                <c:pt idx="51">
                  <c:v>1475</c:v>
                </c:pt>
                <c:pt idx="52">
                  <c:v>1480</c:v>
                </c:pt>
                <c:pt idx="53">
                  <c:v>1485</c:v>
                </c:pt>
                <c:pt idx="54">
                  <c:v>1490</c:v>
                </c:pt>
                <c:pt idx="55">
                  <c:v>1495</c:v>
                </c:pt>
                <c:pt idx="56">
                  <c:v>1500</c:v>
                </c:pt>
                <c:pt idx="57">
                  <c:v>1500</c:v>
                </c:pt>
                <c:pt idx="58">
                  <c:v>1500</c:v>
                </c:pt>
                <c:pt idx="59">
                  <c:v>1500</c:v>
                </c:pt>
                <c:pt idx="60">
                  <c:v>1500</c:v>
                </c:pt>
                <c:pt idx="61">
                  <c:v>1500</c:v>
                </c:pt>
                <c:pt idx="62">
                  <c:v>1500</c:v>
                </c:pt>
                <c:pt idx="63">
                  <c:v>1500</c:v>
                </c:pt>
                <c:pt idx="64">
                  <c:v>1500</c:v>
                </c:pt>
                <c:pt idx="65">
                  <c:v>1500</c:v>
                </c:pt>
                <c:pt idx="66">
                  <c:v>1500</c:v>
                </c:pt>
                <c:pt idx="67">
                  <c:v>1500</c:v>
                </c:pt>
                <c:pt idx="68">
                  <c:v>1500</c:v>
                </c:pt>
                <c:pt idx="69">
                  <c:v>1500</c:v>
                </c:pt>
                <c:pt idx="70">
                  <c:v>1500</c:v>
                </c:pt>
                <c:pt idx="71">
                  <c:v>1500</c:v>
                </c:pt>
                <c:pt idx="72">
                  <c:v>1500</c:v>
                </c:pt>
                <c:pt idx="73">
                  <c:v>1500</c:v>
                </c:pt>
                <c:pt idx="74">
                  <c:v>1500</c:v>
                </c:pt>
                <c:pt idx="75">
                  <c:v>1500</c:v>
                </c:pt>
                <c:pt idx="76">
                  <c:v>1500</c:v>
                </c:pt>
                <c:pt idx="77">
                  <c:v>1500</c:v>
                </c:pt>
                <c:pt idx="78">
                  <c:v>1500</c:v>
                </c:pt>
                <c:pt idx="79">
                  <c:v>1500</c:v>
                </c:pt>
                <c:pt idx="80">
                  <c:v>1500</c:v>
                </c:pt>
                <c:pt idx="81">
                  <c:v>1500</c:v>
                </c:pt>
                <c:pt idx="82">
                  <c:v>1500</c:v>
                </c:pt>
                <c:pt idx="83">
                  <c:v>1500</c:v>
                </c:pt>
                <c:pt idx="84">
                  <c:v>1500</c:v>
                </c:pt>
                <c:pt idx="85">
                  <c:v>1500</c:v>
                </c:pt>
                <c:pt idx="86">
                  <c:v>1500</c:v>
                </c:pt>
                <c:pt idx="87">
                  <c:v>1500</c:v>
                </c:pt>
                <c:pt idx="88">
                  <c:v>1500</c:v>
                </c:pt>
                <c:pt idx="89">
                  <c:v>1500</c:v>
                </c:pt>
                <c:pt idx="90">
                  <c:v>1500</c:v>
                </c:pt>
                <c:pt idx="91">
                  <c:v>1500</c:v>
                </c:pt>
                <c:pt idx="92">
                  <c:v>1500</c:v>
                </c:pt>
                <c:pt idx="93">
                  <c:v>1500</c:v>
                </c:pt>
                <c:pt idx="94">
                  <c:v>1500</c:v>
                </c:pt>
                <c:pt idx="95">
                  <c:v>1500</c:v>
                </c:pt>
                <c:pt idx="96">
                  <c:v>1500</c:v>
                </c:pt>
                <c:pt idx="97">
                  <c:v>1500</c:v>
                </c:pt>
                <c:pt idx="98">
                  <c:v>1500</c:v>
                </c:pt>
                <c:pt idx="99">
                  <c:v>1500</c:v>
                </c:pt>
                <c:pt idx="100">
                  <c:v>1500</c:v>
                </c:pt>
              </c:numCache>
            </c:numRef>
          </c:val>
          <c:smooth val="0"/>
          <c:extLst>
            <c:ext xmlns:c16="http://schemas.microsoft.com/office/drawing/2014/chart" uri="{C3380CC4-5D6E-409C-BE32-E72D297353CC}">
              <c16:uniqueId val="{00000000-27C1-8F44-8D6C-B89AAE83B8B3}"/>
            </c:ext>
          </c:extLst>
        </c:ser>
        <c:ser>
          <c:idx val="1"/>
          <c:order val="1"/>
          <c:tx>
            <c:strRef>
              <c:f>Sheet2!$B$1</c:f>
              <c:strCache>
                <c:ptCount val="1"/>
                <c:pt idx="0">
                  <c:v>Class 2</c:v>
                </c:pt>
              </c:strCache>
            </c:strRef>
          </c:tx>
          <c:spPr>
            <a:ln w="28575" cap="rnd">
              <a:solidFill>
                <a:schemeClr val="accent2"/>
              </a:solidFill>
              <a:round/>
            </a:ln>
            <a:effectLst/>
          </c:spPr>
          <c:marker>
            <c:symbol val="none"/>
          </c:marker>
          <c:cat>
            <c:numRef>
              <c:f>Sheet2!$D$2:$D$102</c:f>
              <c:numCache>
                <c:formatCode>General</c:formatCode>
                <c:ptCount val="10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pt idx="96">
                  <c:v>24</c:v>
                </c:pt>
                <c:pt idx="97">
                  <c:v>24.25</c:v>
                </c:pt>
                <c:pt idx="98">
                  <c:v>24.5</c:v>
                </c:pt>
                <c:pt idx="99">
                  <c:v>24.75</c:v>
                </c:pt>
                <c:pt idx="100">
                  <c:v>25</c:v>
                </c:pt>
              </c:numCache>
            </c:numRef>
          </c:cat>
          <c:val>
            <c:numRef>
              <c:f>Sheet2!$B$2:$B$102</c:f>
              <c:numCache>
                <c:formatCode>General</c:formatCode>
                <c:ptCount val="101"/>
                <c:pt idx="0">
                  <c:v>0</c:v>
                </c:pt>
                <c:pt idx="1">
                  <c:v>0</c:v>
                </c:pt>
                <c:pt idx="2">
                  <c:v>0</c:v>
                </c:pt>
                <c:pt idx="3">
                  <c:v>0</c:v>
                </c:pt>
                <c:pt idx="4">
                  <c:v>0</c:v>
                </c:pt>
                <c:pt idx="5">
                  <c:v>0</c:v>
                </c:pt>
                <c:pt idx="6">
                  <c:v>0</c:v>
                </c:pt>
                <c:pt idx="7">
                  <c:v>0</c:v>
                </c:pt>
                <c:pt idx="8">
                  <c:v>0</c:v>
                </c:pt>
                <c:pt idx="9">
                  <c:v>0</c:v>
                </c:pt>
                <c:pt idx="10">
                  <c:v>0</c:v>
                </c:pt>
                <c:pt idx="11">
                  <c:v>0</c:v>
                </c:pt>
                <c:pt idx="12">
                  <c:v>0</c:v>
                </c:pt>
                <c:pt idx="13">
                  <c:v>10</c:v>
                </c:pt>
                <c:pt idx="14">
                  <c:v>20</c:v>
                </c:pt>
                <c:pt idx="15">
                  <c:v>42</c:v>
                </c:pt>
                <c:pt idx="16">
                  <c:v>63</c:v>
                </c:pt>
                <c:pt idx="17">
                  <c:v>90</c:v>
                </c:pt>
                <c:pt idx="18">
                  <c:v>116</c:v>
                </c:pt>
                <c:pt idx="19">
                  <c:v>147</c:v>
                </c:pt>
                <c:pt idx="20">
                  <c:v>178</c:v>
                </c:pt>
                <c:pt idx="21">
                  <c:v>213</c:v>
                </c:pt>
                <c:pt idx="22">
                  <c:v>248</c:v>
                </c:pt>
                <c:pt idx="23">
                  <c:v>290</c:v>
                </c:pt>
                <c:pt idx="24">
                  <c:v>331</c:v>
                </c:pt>
                <c:pt idx="25">
                  <c:v>380</c:v>
                </c:pt>
                <c:pt idx="26">
                  <c:v>428</c:v>
                </c:pt>
                <c:pt idx="27">
                  <c:v>484</c:v>
                </c:pt>
                <c:pt idx="28">
                  <c:v>540</c:v>
                </c:pt>
                <c:pt idx="29">
                  <c:v>604</c:v>
                </c:pt>
                <c:pt idx="30">
                  <c:v>667</c:v>
                </c:pt>
                <c:pt idx="31">
                  <c:v>740</c:v>
                </c:pt>
                <c:pt idx="32">
                  <c:v>812</c:v>
                </c:pt>
                <c:pt idx="33">
                  <c:v>892</c:v>
                </c:pt>
                <c:pt idx="34">
                  <c:v>971</c:v>
                </c:pt>
                <c:pt idx="35">
                  <c:v>1054</c:v>
                </c:pt>
                <c:pt idx="36">
                  <c:v>1136</c:v>
                </c:pt>
                <c:pt idx="37">
                  <c:v>1213</c:v>
                </c:pt>
                <c:pt idx="38">
                  <c:v>1289</c:v>
                </c:pt>
                <c:pt idx="39">
                  <c:v>1360</c:v>
                </c:pt>
                <c:pt idx="40">
                  <c:v>1431</c:v>
                </c:pt>
                <c:pt idx="41">
                  <c:v>1481</c:v>
                </c:pt>
                <c:pt idx="42">
                  <c:v>1530</c:v>
                </c:pt>
                <c:pt idx="43">
                  <c:v>1560</c:v>
                </c:pt>
                <c:pt idx="44">
                  <c:v>1590</c:v>
                </c:pt>
                <c:pt idx="45">
                  <c:v>1603</c:v>
                </c:pt>
                <c:pt idx="46">
                  <c:v>1615</c:v>
                </c:pt>
                <c:pt idx="47">
                  <c:v>1618</c:v>
                </c:pt>
                <c:pt idx="48">
                  <c:v>1620</c:v>
                </c:pt>
                <c:pt idx="49">
                  <c:v>1620</c:v>
                </c:pt>
                <c:pt idx="50">
                  <c:v>1620</c:v>
                </c:pt>
                <c:pt idx="51">
                  <c:v>1620</c:v>
                </c:pt>
                <c:pt idx="52">
                  <c:v>1620</c:v>
                </c:pt>
                <c:pt idx="53">
                  <c:v>1620</c:v>
                </c:pt>
                <c:pt idx="54">
                  <c:v>1620</c:v>
                </c:pt>
                <c:pt idx="55">
                  <c:v>1620</c:v>
                </c:pt>
                <c:pt idx="56">
                  <c:v>1620</c:v>
                </c:pt>
                <c:pt idx="57">
                  <c:v>1620</c:v>
                </c:pt>
                <c:pt idx="58">
                  <c:v>1620</c:v>
                </c:pt>
                <c:pt idx="59">
                  <c:v>1620</c:v>
                </c:pt>
                <c:pt idx="60">
                  <c:v>1620</c:v>
                </c:pt>
                <c:pt idx="61">
                  <c:v>1620</c:v>
                </c:pt>
                <c:pt idx="62">
                  <c:v>1620</c:v>
                </c:pt>
                <c:pt idx="63">
                  <c:v>1620</c:v>
                </c:pt>
                <c:pt idx="64">
                  <c:v>1620</c:v>
                </c:pt>
                <c:pt idx="65">
                  <c:v>1620</c:v>
                </c:pt>
                <c:pt idx="66">
                  <c:v>1620</c:v>
                </c:pt>
                <c:pt idx="67">
                  <c:v>1620</c:v>
                </c:pt>
                <c:pt idx="68">
                  <c:v>1620</c:v>
                </c:pt>
                <c:pt idx="69">
                  <c:v>1620</c:v>
                </c:pt>
                <c:pt idx="70">
                  <c:v>1620</c:v>
                </c:pt>
                <c:pt idx="71">
                  <c:v>1620</c:v>
                </c:pt>
                <c:pt idx="72">
                  <c:v>1620</c:v>
                </c:pt>
                <c:pt idx="73">
                  <c:v>1620</c:v>
                </c:pt>
                <c:pt idx="74">
                  <c:v>1620</c:v>
                </c:pt>
                <c:pt idx="75">
                  <c:v>1620</c:v>
                </c:pt>
                <c:pt idx="76">
                  <c:v>1620</c:v>
                </c:pt>
                <c:pt idx="77">
                  <c:v>1620</c:v>
                </c:pt>
                <c:pt idx="78">
                  <c:v>1620</c:v>
                </c:pt>
                <c:pt idx="79">
                  <c:v>1620</c:v>
                </c:pt>
                <c:pt idx="80">
                  <c:v>1620</c:v>
                </c:pt>
                <c:pt idx="81">
                  <c:v>1620</c:v>
                </c:pt>
                <c:pt idx="82">
                  <c:v>1620</c:v>
                </c:pt>
                <c:pt idx="83">
                  <c:v>1620</c:v>
                </c:pt>
                <c:pt idx="84">
                  <c:v>1620</c:v>
                </c:pt>
                <c:pt idx="85">
                  <c:v>1620</c:v>
                </c:pt>
                <c:pt idx="86">
                  <c:v>1620</c:v>
                </c:pt>
                <c:pt idx="87">
                  <c:v>1620</c:v>
                </c:pt>
                <c:pt idx="88">
                  <c:v>1620</c:v>
                </c:pt>
                <c:pt idx="89">
                  <c:v>1620</c:v>
                </c:pt>
                <c:pt idx="90">
                  <c:v>1620</c:v>
                </c:pt>
                <c:pt idx="91">
                  <c:v>1620</c:v>
                </c:pt>
                <c:pt idx="92">
                  <c:v>1620</c:v>
                </c:pt>
                <c:pt idx="93">
                  <c:v>1620</c:v>
                </c:pt>
                <c:pt idx="94">
                  <c:v>1620</c:v>
                </c:pt>
                <c:pt idx="95">
                  <c:v>1620</c:v>
                </c:pt>
                <c:pt idx="96">
                  <c:v>1620</c:v>
                </c:pt>
                <c:pt idx="97">
                  <c:v>1620</c:v>
                </c:pt>
                <c:pt idx="98">
                  <c:v>1620</c:v>
                </c:pt>
                <c:pt idx="99">
                  <c:v>1620</c:v>
                </c:pt>
                <c:pt idx="100">
                  <c:v>1620</c:v>
                </c:pt>
              </c:numCache>
            </c:numRef>
          </c:val>
          <c:smooth val="0"/>
          <c:extLst>
            <c:ext xmlns:c16="http://schemas.microsoft.com/office/drawing/2014/chart" uri="{C3380CC4-5D6E-409C-BE32-E72D297353CC}">
              <c16:uniqueId val="{00000001-27C1-8F44-8D6C-B89AAE83B8B3}"/>
            </c:ext>
          </c:extLst>
        </c:ser>
        <c:ser>
          <c:idx val="2"/>
          <c:order val="2"/>
          <c:tx>
            <c:strRef>
              <c:f>Sheet2!$C$1</c:f>
              <c:strCache>
                <c:ptCount val="1"/>
                <c:pt idx="0">
                  <c:v>Class 3</c:v>
                </c:pt>
              </c:strCache>
            </c:strRef>
          </c:tx>
          <c:spPr>
            <a:ln w="28575" cap="rnd">
              <a:solidFill>
                <a:schemeClr val="accent3"/>
              </a:solidFill>
              <a:round/>
            </a:ln>
            <a:effectLst/>
          </c:spPr>
          <c:marker>
            <c:symbol val="none"/>
          </c:marker>
          <c:cat>
            <c:numRef>
              <c:f>Sheet2!$D$2:$D$102</c:f>
              <c:numCache>
                <c:formatCode>General</c:formatCode>
                <c:ptCount val="10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pt idx="45">
                  <c:v>11.25</c:v>
                </c:pt>
                <c:pt idx="46">
                  <c:v>11.5</c:v>
                </c:pt>
                <c:pt idx="47">
                  <c:v>11.75</c:v>
                </c:pt>
                <c:pt idx="48">
                  <c:v>12</c:v>
                </c:pt>
                <c:pt idx="49">
                  <c:v>12.25</c:v>
                </c:pt>
                <c:pt idx="50">
                  <c:v>12.5</c:v>
                </c:pt>
                <c:pt idx="51">
                  <c:v>12.75</c:v>
                </c:pt>
                <c:pt idx="52">
                  <c:v>13</c:v>
                </c:pt>
                <c:pt idx="53">
                  <c:v>13.25</c:v>
                </c:pt>
                <c:pt idx="54">
                  <c:v>13.5</c:v>
                </c:pt>
                <c:pt idx="55">
                  <c:v>13.75</c:v>
                </c:pt>
                <c:pt idx="56">
                  <c:v>14</c:v>
                </c:pt>
                <c:pt idx="57">
                  <c:v>14.25</c:v>
                </c:pt>
                <c:pt idx="58">
                  <c:v>14.5</c:v>
                </c:pt>
                <c:pt idx="59">
                  <c:v>14.75</c:v>
                </c:pt>
                <c:pt idx="60">
                  <c:v>15</c:v>
                </c:pt>
                <c:pt idx="61">
                  <c:v>15.25</c:v>
                </c:pt>
                <c:pt idx="62">
                  <c:v>15.5</c:v>
                </c:pt>
                <c:pt idx="63">
                  <c:v>15.75</c:v>
                </c:pt>
                <c:pt idx="64">
                  <c:v>16</c:v>
                </c:pt>
                <c:pt idx="65">
                  <c:v>16.25</c:v>
                </c:pt>
                <c:pt idx="66">
                  <c:v>16.5</c:v>
                </c:pt>
                <c:pt idx="67">
                  <c:v>16.75</c:v>
                </c:pt>
                <c:pt idx="68">
                  <c:v>17</c:v>
                </c:pt>
                <c:pt idx="69">
                  <c:v>17.25</c:v>
                </c:pt>
                <c:pt idx="70">
                  <c:v>17.5</c:v>
                </c:pt>
                <c:pt idx="71">
                  <c:v>17.75</c:v>
                </c:pt>
                <c:pt idx="72">
                  <c:v>18</c:v>
                </c:pt>
                <c:pt idx="73">
                  <c:v>18.25</c:v>
                </c:pt>
                <c:pt idx="74">
                  <c:v>18.5</c:v>
                </c:pt>
                <c:pt idx="75">
                  <c:v>18.75</c:v>
                </c:pt>
                <c:pt idx="76">
                  <c:v>19</c:v>
                </c:pt>
                <c:pt idx="77">
                  <c:v>19.25</c:v>
                </c:pt>
                <c:pt idx="78">
                  <c:v>19.5</c:v>
                </c:pt>
                <c:pt idx="79">
                  <c:v>19.75</c:v>
                </c:pt>
                <c:pt idx="80">
                  <c:v>20</c:v>
                </c:pt>
                <c:pt idx="81">
                  <c:v>20.25</c:v>
                </c:pt>
                <c:pt idx="82">
                  <c:v>20.5</c:v>
                </c:pt>
                <c:pt idx="83">
                  <c:v>20.75</c:v>
                </c:pt>
                <c:pt idx="84">
                  <c:v>21</c:v>
                </c:pt>
                <c:pt idx="85">
                  <c:v>21.25</c:v>
                </c:pt>
                <c:pt idx="86">
                  <c:v>21.5</c:v>
                </c:pt>
                <c:pt idx="87">
                  <c:v>21.75</c:v>
                </c:pt>
                <c:pt idx="88">
                  <c:v>22</c:v>
                </c:pt>
                <c:pt idx="89">
                  <c:v>22.25</c:v>
                </c:pt>
                <c:pt idx="90">
                  <c:v>22.5</c:v>
                </c:pt>
                <c:pt idx="91">
                  <c:v>22.75</c:v>
                </c:pt>
                <c:pt idx="92">
                  <c:v>23</c:v>
                </c:pt>
                <c:pt idx="93">
                  <c:v>23.25</c:v>
                </c:pt>
                <c:pt idx="94">
                  <c:v>23.5</c:v>
                </c:pt>
                <c:pt idx="95">
                  <c:v>23.75</c:v>
                </c:pt>
                <c:pt idx="96">
                  <c:v>24</c:v>
                </c:pt>
                <c:pt idx="97">
                  <c:v>24.25</c:v>
                </c:pt>
                <c:pt idx="98">
                  <c:v>24.5</c:v>
                </c:pt>
                <c:pt idx="99">
                  <c:v>24.75</c:v>
                </c:pt>
                <c:pt idx="100">
                  <c:v>25</c:v>
                </c:pt>
              </c:numCache>
            </c:numRef>
          </c:cat>
          <c:val>
            <c:numRef>
              <c:f>Sheet2!$C$2:$C$102</c:f>
              <c:numCache>
                <c:formatCode>General</c:formatCode>
                <c:ptCount val="101"/>
                <c:pt idx="0">
                  <c:v>0</c:v>
                </c:pt>
                <c:pt idx="1">
                  <c:v>0</c:v>
                </c:pt>
                <c:pt idx="2">
                  <c:v>0</c:v>
                </c:pt>
                <c:pt idx="3">
                  <c:v>0</c:v>
                </c:pt>
                <c:pt idx="4">
                  <c:v>0</c:v>
                </c:pt>
                <c:pt idx="5">
                  <c:v>0</c:v>
                </c:pt>
                <c:pt idx="6">
                  <c:v>0</c:v>
                </c:pt>
                <c:pt idx="7">
                  <c:v>0</c:v>
                </c:pt>
                <c:pt idx="8">
                  <c:v>0</c:v>
                </c:pt>
                <c:pt idx="9">
                  <c:v>0</c:v>
                </c:pt>
                <c:pt idx="10">
                  <c:v>0</c:v>
                </c:pt>
                <c:pt idx="11">
                  <c:v>0</c:v>
                </c:pt>
                <c:pt idx="12">
                  <c:v>1</c:v>
                </c:pt>
                <c:pt idx="13">
                  <c:v>9</c:v>
                </c:pt>
                <c:pt idx="14">
                  <c:v>16</c:v>
                </c:pt>
                <c:pt idx="15">
                  <c:v>49</c:v>
                </c:pt>
                <c:pt idx="16">
                  <c:v>81</c:v>
                </c:pt>
                <c:pt idx="17">
                  <c:v>122</c:v>
                </c:pt>
                <c:pt idx="18">
                  <c:v>163</c:v>
                </c:pt>
                <c:pt idx="19">
                  <c:v>211</c:v>
                </c:pt>
                <c:pt idx="20">
                  <c:v>259</c:v>
                </c:pt>
                <c:pt idx="21">
                  <c:v>319</c:v>
                </c:pt>
                <c:pt idx="22">
                  <c:v>378</c:v>
                </c:pt>
                <c:pt idx="23">
                  <c:v>441</c:v>
                </c:pt>
                <c:pt idx="24">
                  <c:v>504</c:v>
                </c:pt>
                <c:pt idx="25">
                  <c:v>574</c:v>
                </c:pt>
                <c:pt idx="26">
                  <c:v>643</c:v>
                </c:pt>
                <c:pt idx="27">
                  <c:v>726</c:v>
                </c:pt>
                <c:pt idx="28">
                  <c:v>808</c:v>
                </c:pt>
                <c:pt idx="29">
                  <c:v>896</c:v>
                </c:pt>
                <c:pt idx="30">
                  <c:v>984</c:v>
                </c:pt>
                <c:pt idx="31">
                  <c:v>1072</c:v>
                </c:pt>
                <c:pt idx="32">
                  <c:v>1159</c:v>
                </c:pt>
                <c:pt idx="33">
                  <c:v>1236</c:v>
                </c:pt>
                <c:pt idx="34">
                  <c:v>1312</c:v>
                </c:pt>
                <c:pt idx="35">
                  <c:v>1369</c:v>
                </c:pt>
                <c:pt idx="36">
                  <c:v>1426</c:v>
                </c:pt>
                <c:pt idx="37">
                  <c:v>1473</c:v>
                </c:pt>
                <c:pt idx="38">
                  <c:v>1519</c:v>
                </c:pt>
                <c:pt idx="39">
                  <c:v>1545</c:v>
                </c:pt>
                <c:pt idx="40">
                  <c:v>1571</c:v>
                </c:pt>
                <c:pt idx="41">
                  <c:v>1583</c:v>
                </c:pt>
                <c:pt idx="42">
                  <c:v>1594</c:v>
                </c:pt>
                <c:pt idx="43">
                  <c:v>1602</c:v>
                </c:pt>
                <c:pt idx="44">
                  <c:v>1609</c:v>
                </c:pt>
                <c:pt idx="45">
                  <c:v>1614</c:v>
                </c:pt>
                <c:pt idx="46">
                  <c:v>1619</c:v>
                </c:pt>
                <c:pt idx="47">
                  <c:v>1620</c:v>
                </c:pt>
                <c:pt idx="48">
                  <c:v>1620</c:v>
                </c:pt>
                <c:pt idx="49">
                  <c:v>1620</c:v>
                </c:pt>
                <c:pt idx="50">
                  <c:v>1620</c:v>
                </c:pt>
                <c:pt idx="51">
                  <c:v>1620</c:v>
                </c:pt>
                <c:pt idx="52">
                  <c:v>1620</c:v>
                </c:pt>
                <c:pt idx="53">
                  <c:v>1620</c:v>
                </c:pt>
                <c:pt idx="54">
                  <c:v>1620</c:v>
                </c:pt>
                <c:pt idx="55">
                  <c:v>1620</c:v>
                </c:pt>
                <c:pt idx="56">
                  <c:v>1620</c:v>
                </c:pt>
                <c:pt idx="57">
                  <c:v>1620</c:v>
                </c:pt>
                <c:pt idx="58">
                  <c:v>1620</c:v>
                </c:pt>
                <c:pt idx="59">
                  <c:v>1620</c:v>
                </c:pt>
                <c:pt idx="60">
                  <c:v>1620</c:v>
                </c:pt>
                <c:pt idx="61">
                  <c:v>1620</c:v>
                </c:pt>
                <c:pt idx="62">
                  <c:v>1620</c:v>
                </c:pt>
                <c:pt idx="63">
                  <c:v>1620</c:v>
                </c:pt>
                <c:pt idx="64">
                  <c:v>1620</c:v>
                </c:pt>
                <c:pt idx="65">
                  <c:v>1620</c:v>
                </c:pt>
                <c:pt idx="66">
                  <c:v>1620</c:v>
                </c:pt>
                <c:pt idx="67">
                  <c:v>1620</c:v>
                </c:pt>
                <c:pt idx="68">
                  <c:v>1620</c:v>
                </c:pt>
                <c:pt idx="69">
                  <c:v>1620</c:v>
                </c:pt>
                <c:pt idx="70">
                  <c:v>1620</c:v>
                </c:pt>
                <c:pt idx="71">
                  <c:v>1620</c:v>
                </c:pt>
                <c:pt idx="72">
                  <c:v>1620</c:v>
                </c:pt>
                <c:pt idx="73">
                  <c:v>1620</c:v>
                </c:pt>
                <c:pt idx="74">
                  <c:v>1620</c:v>
                </c:pt>
                <c:pt idx="75">
                  <c:v>1620</c:v>
                </c:pt>
                <c:pt idx="76">
                  <c:v>1620</c:v>
                </c:pt>
                <c:pt idx="77">
                  <c:v>1620</c:v>
                </c:pt>
                <c:pt idx="78">
                  <c:v>1620</c:v>
                </c:pt>
                <c:pt idx="79">
                  <c:v>1620</c:v>
                </c:pt>
                <c:pt idx="80">
                  <c:v>1620</c:v>
                </c:pt>
                <c:pt idx="81">
                  <c:v>1620</c:v>
                </c:pt>
                <c:pt idx="82">
                  <c:v>1620</c:v>
                </c:pt>
                <c:pt idx="83">
                  <c:v>1620</c:v>
                </c:pt>
                <c:pt idx="84">
                  <c:v>1620</c:v>
                </c:pt>
                <c:pt idx="85">
                  <c:v>1620</c:v>
                </c:pt>
                <c:pt idx="86">
                  <c:v>1620</c:v>
                </c:pt>
                <c:pt idx="87">
                  <c:v>1620</c:v>
                </c:pt>
                <c:pt idx="88">
                  <c:v>1620</c:v>
                </c:pt>
                <c:pt idx="89">
                  <c:v>1620</c:v>
                </c:pt>
                <c:pt idx="90">
                  <c:v>1620</c:v>
                </c:pt>
                <c:pt idx="91">
                  <c:v>1620</c:v>
                </c:pt>
                <c:pt idx="92">
                  <c:v>1620</c:v>
                </c:pt>
                <c:pt idx="93">
                  <c:v>1620</c:v>
                </c:pt>
                <c:pt idx="94">
                  <c:v>1620</c:v>
                </c:pt>
                <c:pt idx="95">
                  <c:v>1620</c:v>
                </c:pt>
                <c:pt idx="96">
                  <c:v>1620</c:v>
                </c:pt>
                <c:pt idx="97">
                  <c:v>1620</c:v>
                </c:pt>
                <c:pt idx="98">
                  <c:v>1620</c:v>
                </c:pt>
                <c:pt idx="99">
                  <c:v>1620</c:v>
                </c:pt>
                <c:pt idx="100">
                  <c:v>1620</c:v>
                </c:pt>
              </c:numCache>
            </c:numRef>
          </c:val>
          <c:smooth val="0"/>
          <c:extLst>
            <c:ext xmlns:c16="http://schemas.microsoft.com/office/drawing/2014/chart" uri="{C3380CC4-5D6E-409C-BE32-E72D297353CC}">
              <c16:uniqueId val="{00000002-27C1-8F44-8D6C-B89AAE83B8B3}"/>
            </c:ext>
          </c:extLst>
        </c:ser>
        <c:dLbls>
          <c:showLegendKey val="0"/>
          <c:showVal val="0"/>
          <c:showCatName val="0"/>
          <c:showSerName val="0"/>
          <c:showPercent val="0"/>
          <c:showBubbleSize val="0"/>
        </c:dLbls>
        <c:smooth val="0"/>
        <c:axId val="442400367"/>
        <c:axId val="385787807"/>
      </c:lineChart>
      <c:catAx>
        <c:axId val="442400367"/>
        <c:scaling>
          <c:orientation val="minMax"/>
        </c:scaling>
        <c:delete val="0"/>
        <c:axPos val="b"/>
        <c:title>
          <c:tx>
            <c:rich>
              <a:bodyPr rot="0" spcFirstLastPara="1" vertOverflow="ellipsis" vert="horz" wrap="square" anchor="ctr" anchorCtr="1"/>
              <a:lstStyle/>
              <a:p>
                <a:pPr>
                  <a:defRPr sz="1000" b="0" i="0" u="none" strike="noStrike" kern="1200" baseline="0">
                    <a:solidFill>
                      <a:srgbClr val="000C14"/>
                    </a:solidFill>
                    <a:latin typeface="+mn-lt"/>
                    <a:ea typeface="+mn-ea"/>
                    <a:cs typeface="+mn-cs"/>
                  </a:defRPr>
                </a:pPr>
                <a:r>
                  <a:rPr lang="en-US"/>
                  <a:t>Wind Speed m/s</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C14"/>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C14"/>
                </a:solidFill>
                <a:latin typeface="+mn-lt"/>
                <a:ea typeface="+mn-ea"/>
                <a:cs typeface="+mn-cs"/>
              </a:defRPr>
            </a:pPr>
            <a:endParaRPr lang="en-US"/>
          </a:p>
        </c:txPr>
        <c:crossAx val="385787807"/>
        <c:crosses val="autoZero"/>
        <c:auto val="1"/>
        <c:lblAlgn val="ctr"/>
        <c:lblOffset val="100"/>
        <c:noMultiLvlLbl val="0"/>
      </c:catAx>
      <c:valAx>
        <c:axId val="3857878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rgbClr val="000C14"/>
                    </a:solidFill>
                    <a:latin typeface="+mn-lt"/>
                    <a:ea typeface="+mn-ea"/>
                    <a:cs typeface="+mn-cs"/>
                  </a:defRPr>
                </a:pPr>
                <a:r>
                  <a:rPr lang="en-US"/>
                  <a:t>Power kW</a:t>
                </a:r>
              </a:p>
            </c:rich>
          </c:tx>
          <c:overlay val="0"/>
          <c:spPr>
            <a:noFill/>
            <a:ln>
              <a:noFill/>
            </a:ln>
            <a:effectLst/>
          </c:spPr>
          <c:txPr>
            <a:bodyPr rot="-5400000" spcFirstLastPara="1" vertOverflow="ellipsis" vert="horz" wrap="square" anchor="ctr" anchorCtr="1"/>
            <a:lstStyle/>
            <a:p>
              <a:pPr>
                <a:defRPr sz="1000" b="0" i="0" u="none" strike="noStrike" kern="1200" baseline="0">
                  <a:solidFill>
                    <a:srgbClr val="000C14"/>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C14"/>
                </a:solidFill>
                <a:latin typeface="+mn-lt"/>
                <a:ea typeface="+mn-ea"/>
                <a:cs typeface="+mn-cs"/>
              </a:defRPr>
            </a:pPr>
            <a:endParaRPr lang="en-US"/>
          </a:p>
        </c:txPr>
        <c:crossAx val="4424003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000C14"/>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solidFill>
            <a:srgbClr val="000C14"/>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86121E-210D-CD48-A2BA-F25C62E17C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353867-F4D2-EE49-966E-D1BDCEB895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3EB352-001E-784A-9C8B-30A1F944DD28}" type="datetimeFigureOut">
              <a:rPr lang="en-US" smtClean="0"/>
              <a:t>1/25/22</a:t>
            </a:fld>
            <a:endParaRPr lang="en-US"/>
          </a:p>
        </p:txBody>
      </p:sp>
      <p:sp>
        <p:nvSpPr>
          <p:cNvPr id="4" name="Footer Placeholder 3">
            <a:extLst>
              <a:ext uri="{FF2B5EF4-FFF2-40B4-BE49-F238E27FC236}">
                <a16:creationId xmlns:a16="http://schemas.microsoft.com/office/drawing/2014/main" id="{A8AE4C14-85FA-4E40-AF7F-2BC8316A6A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9F4D8DE-490E-E345-9E3B-F54E25DAB2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0DDEF1-C3D3-4E4F-9F35-421F4AF09CBE}" type="slidenum">
              <a:rPr lang="en-US" smtClean="0"/>
              <a:t>‹#›</a:t>
            </a:fld>
            <a:endParaRPr lang="en-US"/>
          </a:p>
        </p:txBody>
      </p:sp>
    </p:spTree>
    <p:extLst>
      <p:ext uri="{BB962C8B-B14F-4D97-AF65-F5344CB8AC3E}">
        <p14:creationId xmlns:p14="http://schemas.microsoft.com/office/powerpoint/2010/main" val="2047066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1/25/22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726611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12</a:t>
            </a:fld>
            <a:endParaRPr lang="en-US"/>
          </a:p>
        </p:txBody>
      </p:sp>
    </p:spTree>
    <p:extLst>
      <p:ext uri="{BB962C8B-B14F-4D97-AF65-F5344CB8AC3E}">
        <p14:creationId xmlns:p14="http://schemas.microsoft.com/office/powerpoint/2010/main" val="702948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13</a:t>
            </a:fld>
            <a:endParaRPr lang="en-US"/>
          </a:p>
        </p:txBody>
      </p:sp>
    </p:spTree>
    <p:extLst>
      <p:ext uri="{BB962C8B-B14F-4D97-AF65-F5344CB8AC3E}">
        <p14:creationId xmlns:p14="http://schemas.microsoft.com/office/powerpoint/2010/main" val="1030184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15</a:t>
            </a:fld>
            <a:endParaRPr lang="en-US"/>
          </a:p>
        </p:txBody>
      </p:sp>
    </p:spTree>
    <p:extLst>
      <p:ext uri="{BB962C8B-B14F-4D97-AF65-F5344CB8AC3E}">
        <p14:creationId xmlns:p14="http://schemas.microsoft.com/office/powerpoint/2010/main" val="784182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16</a:t>
            </a:fld>
            <a:endParaRPr lang="en-US"/>
          </a:p>
        </p:txBody>
      </p:sp>
    </p:spTree>
    <p:extLst>
      <p:ext uri="{BB962C8B-B14F-4D97-AF65-F5344CB8AC3E}">
        <p14:creationId xmlns:p14="http://schemas.microsoft.com/office/powerpoint/2010/main" val="80734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2186220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18</a:t>
            </a:fld>
            <a:endParaRPr lang="en-US"/>
          </a:p>
        </p:txBody>
      </p:sp>
    </p:spTree>
    <p:extLst>
      <p:ext uri="{BB962C8B-B14F-4D97-AF65-F5344CB8AC3E}">
        <p14:creationId xmlns:p14="http://schemas.microsoft.com/office/powerpoint/2010/main" val="945559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1462034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1258234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reV</a:t>
            </a:r>
            <a:r>
              <a:rPr lang="en-US" dirty="0"/>
              <a:t>, built in Python, is a complex, extensible, and modular framework developed on NREL’s flagship high performance computer, Eagle.</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21</a:t>
            </a:fld>
            <a:endParaRPr lang="en-US"/>
          </a:p>
        </p:txBody>
      </p:sp>
    </p:spTree>
    <p:extLst>
      <p:ext uri="{BB962C8B-B14F-4D97-AF65-F5344CB8AC3E}">
        <p14:creationId xmlns:p14="http://schemas.microsoft.com/office/powerpoint/2010/main" val="198733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84584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a:t>
            </a:r>
            <a:r>
              <a:rPr lang="en-US" dirty="0" err="1"/>
              <a:t>reV</a:t>
            </a:r>
            <a:r>
              <a:rPr lang="en-US" dirty="0"/>
              <a:t> model is a platform for assessing renewable energy potential and its geospatial intersection with grid infrastructure and land use characteristics.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4292479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23</a:t>
            </a:fld>
            <a:endParaRPr lang="en-US"/>
          </a:p>
        </p:txBody>
      </p:sp>
    </p:spTree>
    <p:extLst>
      <p:ext uri="{BB962C8B-B14F-4D97-AF65-F5344CB8AC3E}">
        <p14:creationId xmlns:p14="http://schemas.microsoft.com/office/powerpoint/2010/main" val="3381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24</a:t>
            </a:fld>
            <a:endParaRPr lang="en-US"/>
          </a:p>
        </p:txBody>
      </p:sp>
    </p:spTree>
    <p:extLst>
      <p:ext uri="{BB962C8B-B14F-4D97-AF65-F5344CB8AC3E}">
        <p14:creationId xmlns:p14="http://schemas.microsoft.com/office/powerpoint/2010/main" val="1419084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Font typeface="Arial" panose="020B0604020202020204" pitchFamily="34" charset="0"/>
              <a:buNone/>
            </a:pPr>
            <a:r>
              <a:rPr lang="en-US" dirty="0"/>
              <a:t>Not covering Econ, Supply-curve, Representative-profiles</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25</a:t>
            </a:fld>
            <a:endParaRPr lang="en-US"/>
          </a:p>
        </p:txBody>
      </p:sp>
    </p:spTree>
    <p:extLst>
      <p:ext uri="{BB962C8B-B14F-4D97-AF65-F5344CB8AC3E}">
        <p14:creationId xmlns:p14="http://schemas.microsoft.com/office/powerpoint/2010/main" val="633960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26</a:t>
            </a:fld>
            <a:endParaRPr lang="en-US"/>
          </a:p>
        </p:txBody>
      </p:sp>
    </p:spTree>
    <p:extLst>
      <p:ext uri="{BB962C8B-B14F-4D97-AF65-F5344CB8AC3E}">
        <p14:creationId xmlns:p14="http://schemas.microsoft.com/office/powerpoint/2010/main" val="231782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1027056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3079532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29</a:t>
            </a:fld>
            <a:endParaRPr lang="en-US"/>
          </a:p>
        </p:txBody>
      </p:sp>
    </p:spTree>
    <p:extLst>
      <p:ext uri="{BB962C8B-B14F-4D97-AF65-F5344CB8AC3E}">
        <p14:creationId xmlns:p14="http://schemas.microsoft.com/office/powerpoint/2010/main" val="2961369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30</a:t>
            </a:fld>
            <a:endParaRPr lang="en-US"/>
          </a:p>
        </p:txBody>
      </p:sp>
    </p:spTree>
    <p:extLst>
      <p:ext uri="{BB962C8B-B14F-4D97-AF65-F5344CB8AC3E}">
        <p14:creationId xmlns:p14="http://schemas.microsoft.com/office/powerpoint/2010/main" val="1144136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31</a:t>
            </a:fld>
            <a:endParaRPr lang="en-US"/>
          </a:p>
        </p:txBody>
      </p:sp>
    </p:spTree>
    <p:extLst>
      <p:ext uri="{BB962C8B-B14F-4D97-AF65-F5344CB8AC3E}">
        <p14:creationId xmlns:p14="http://schemas.microsoft.com/office/powerpoint/2010/main" val="861065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33</a:t>
            </a:fld>
            <a:endParaRPr lang="en-US"/>
          </a:p>
        </p:txBody>
      </p:sp>
    </p:spTree>
    <p:extLst>
      <p:ext uri="{BB962C8B-B14F-4D97-AF65-F5344CB8AC3E}">
        <p14:creationId xmlns:p14="http://schemas.microsoft.com/office/powerpoint/2010/main" val="2919562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4163" indent="-284163"/>
            <a:r>
              <a:rPr lang="en-US" dirty="0"/>
              <a:t>Coupling methodologies for maintaining spatiotemporal characteristics of variable renewable energy in spatially course capacity expansion and nodal-based production cost models   </a:t>
            </a:r>
          </a:p>
        </p:txBody>
      </p:sp>
      <p:sp>
        <p:nvSpPr>
          <p:cNvPr id="4" name="Slide Number Placeholder 3"/>
          <p:cNvSpPr>
            <a:spLocks noGrp="1"/>
          </p:cNvSpPr>
          <p:nvPr>
            <p:ph type="sldNum" sz="quarter" idx="10"/>
          </p:nvPr>
        </p:nvSpPr>
        <p:spPr/>
        <p:txBody>
          <a:bodyPr/>
          <a:lstStyle/>
          <a:p>
            <a:fld id="{741BEC74-3D1D-45FD-80C7-5381F9E2D383}" type="slidenum">
              <a:rPr lang="en-US" smtClean="0"/>
              <a:pPr/>
              <a:t>3</a:t>
            </a:fld>
            <a:endParaRPr lang="en-US" dirty="0"/>
          </a:p>
        </p:txBody>
      </p:sp>
    </p:spTree>
    <p:extLst>
      <p:ext uri="{BB962C8B-B14F-4D97-AF65-F5344CB8AC3E}">
        <p14:creationId xmlns:p14="http://schemas.microsoft.com/office/powerpoint/2010/main" val="2490488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34</a:t>
            </a:fld>
            <a:endParaRPr lang="en-US"/>
          </a:p>
        </p:txBody>
      </p:sp>
    </p:spTree>
    <p:extLst>
      <p:ext uri="{BB962C8B-B14F-4D97-AF65-F5344CB8AC3E}">
        <p14:creationId xmlns:p14="http://schemas.microsoft.com/office/powerpoint/2010/main" val="3908491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3036895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192076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792882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4184252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39</a:t>
            </a:fld>
            <a:endParaRPr lang="en-US"/>
          </a:p>
        </p:txBody>
      </p:sp>
    </p:spTree>
    <p:extLst>
      <p:ext uri="{BB962C8B-B14F-4D97-AF65-F5344CB8AC3E}">
        <p14:creationId xmlns:p14="http://schemas.microsoft.com/office/powerpoint/2010/main" val="2243292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40</a:t>
            </a:fld>
            <a:endParaRPr lang="en-US"/>
          </a:p>
        </p:txBody>
      </p:sp>
    </p:spTree>
    <p:extLst>
      <p:ext uri="{BB962C8B-B14F-4D97-AF65-F5344CB8AC3E}">
        <p14:creationId xmlns:p14="http://schemas.microsoft.com/office/powerpoint/2010/main" val="1579516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41</a:t>
            </a:fld>
            <a:endParaRPr lang="en-US"/>
          </a:p>
        </p:txBody>
      </p:sp>
    </p:spTree>
    <p:extLst>
      <p:ext uri="{BB962C8B-B14F-4D97-AF65-F5344CB8AC3E}">
        <p14:creationId xmlns:p14="http://schemas.microsoft.com/office/powerpoint/2010/main" val="953090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143829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43</a:t>
            </a:fld>
            <a:endParaRPr lang="en-US"/>
          </a:p>
        </p:txBody>
      </p:sp>
    </p:spTree>
    <p:extLst>
      <p:ext uri="{BB962C8B-B14F-4D97-AF65-F5344CB8AC3E}">
        <p14:creationId xmlns:p14="http://schemas.microsoft.com/office/powerpoint/2010/main" val="776017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4</a:t>
            </a:fld>
            <a:endParaRPr lang="en-US" dirty="0"/>
          </a:p>
        </p:txBody>
      </p:sp>
    </p:spTree>
    <p:extLst>
      <p:ext uri="{BB962C8B-B14F-4D97-AF65-F5344CB8AC3E}">
        <p14:creationId xmlns:p14="http://schemas.microsoft.com/office/powerpoint/2010/main" val="3316981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44</a:t>
            </a:fld>
            <a:endParaRPr lang="en-US"/>
          </a:p>
        </p:txBody>
      </p:sp>
    </p:spTree>
    <p:extLst>
      <p:ext uri="{BB962C8B-B14F-4D97-AF65-F5344CB8AC3E}">
        <p14:creationId xmlns:p14="http://schemas.microsoft.com/office/powerpoint/2010/main" val="174444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45</a:t>
            </a:fld>
            <a:endParaRPr lang="en-US"/>
          </a:p>
        </p:txBody>
      </p:sp>
    </p:spTree>
    <p:extLst>
      <p:ext uri="{BB962C8B-B14F-4D97-AF65-F5344CB8AC3E}">
        <p14:creationId xmlns:p14="http://schemas.microsoft.com/office/powerpoint/2010/main" val="785453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46</a:t>
            </a:fld>
            <a:endParaRPr lang="en-US"/>
          </a:p>
        </p:txBody>
      </p:sp>
    </p:spTree>
    <p:extLst>
      <p:ext uri="{BB962C8B-B14F-4D97-AF65-F5344CB8AC3E}">
        <p14:creationId xmlns:p14="http://schemas.microsoft.com/office/powerpoint/2010/main" val="2249572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47</a:t>
            </a:fld>
            <a:endParaRPr lang="en-US"/>
          </a:p>
        </p:txBody>
      </p:sp>
    </p:spTree>
    <p:extLst>
      <p:ext uri="{BB962C8B-B14F-4D97-AF65-F5344CB8AC3E}">
        <p14:creationId xmlns:p14="http://schemas.microsoft.com/office/powerpoint/2010/main" val="16234309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48</a:t>
            </a:fld>
            <a:endParaRPr lang="en-US"/>
          </a:p>
        </p:txBody>
      </p:sp>
    </p:spTree>
    <p:extLst>
      <p:ext uri="{BB962C8B-B14F-4D97-AF65-F5344CB8AC3E}">
        <p14:creationId xmlns:p14="http://schemas.microsoft.com/office/powerpoint/2010/main" val="3290825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49</a:t>
            </a:fld>
            <a:endParaRPr lang="en-US"/>
          </a:p>
        </p:txBody>
      </p:sp>
    </p:spTree>
    <p:extLst>
      <p:ext uri="{BB962C8B-B14F-4D97-AF65-F5344CB8AC3E}">
        <p14:creationId xmlns:p14="http://schemas.microsoft.com/office/powerpoint/2010/main" val="37975751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50</a:t>
            </a:fld>
            <a:endParaRPr lang="en-US"/>
          </a:p>
        </p:txBody>
      </p:sp>
    </p:spTree>
    <p:extLst>
      <p:ext uri="{BB962C8B-B14F-4D97-AF65-F5344CB8AC3E}">
        <p14:creationId xmlns:p14="http://schemas.microsoft.com/office/powerpoint/2010/main" val="1025705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51</a:t>
            </a:fld>
            <a:endParaRPr lang="en-US"/>
          </a:p>
        </p:txBody>
      </p:sp>
    </p:spTree>
    <p:extLst>
      <p:ext uri="{BB962C8B-B14F-4D97-AF65-F5344CB8AC3E}">
        <p14:creationId xmlns:p14="http://schemas.microsoft.com/office/powerpoint/2010/main" val="18330230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52</a:t>
            </a:fld>
            <a:endParaRPr lang="en-US"/>
          </a:p>
        </p:txBody>
      </p:sp>
    </p:spTree>
    <p:extLst>
      <p:ext uri="{BB962C8B-B14F-4D97-AF65-F5344CB8AC3E}">
        <p14:creationId xmlns:p14="http://schemas.microsoft.com/office/powerpoint/2010/main" val="22319844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53</a:t>
            </a:fld>
            <a:endParaRPr lang="en-US"/>
          </a:p>
        </p:txBody>
      </p:sp>
    </p:spTree>
    <p:extLst>
      <p:ext uri="{BB962C8B-B14F-4D97-AF65-F5344CB8AC3E}">
        <p14:creationId xmlns:p14="http://schemas.microsoft.com/office/powerpoint/2010/main" val="975948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5</a:t>
            </a:fld>
            <a:endParaRPr lang="en-US" dirty="0"/>
          </a:p>
        </p:txBody>
      </p:sp>
    </p:spTree>
    <p:extLst>
      <p:ext uri="{BB962C8B-B14F-4D97-AF65-F5344CB8AC3E}">
        <p14:creationId xmlns:p14="http://schemas.microsoft.com/office/powerpoint/2010/main" val="1484875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54</a:t>
            </a:fld>
            <a:endParaRPr lang="en-US"/>
          </a:p>
        </p:txBody>
      </p:sp>
    </p:spTree>
    <p:extLst>
      <p:ext uri="{BB962C8B-B14F-4D97-AF65-F5344CB8AC3E}">
        <p14:creationId xmlns:p14="http://schemas.microsoft.com/office/powerpoint/2010/main" val="2230726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55</a:t>
            </a:fld>
            <a:endParaRPr lang="en-US"/>
          </a:p>
        </p:txBody>
      </p:sp>
    </p:spTree>
    <p:extLst>
      <p:ext uri="{BB962C8B-B14F-4D97-AF65-F5344CB8AC3E}">
        <p14:creationId xmlns:p14="http://schemas.microsoft.com/office/powerpoint/2010/main" val="11402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56</a:t>
            </a:fld>
            <a:endParaRPr lang="en-US"/>
          </a:p>
        </p:txBody>
      </p:sp>
    </p:spTree>
    <p:extLst>
      <p:ext uri="{BB962C8B-B14F-4D97-AF65-F5344CB8AC3E}">
        <p14:creationId xmlns:p14="http://schemas.microsoft.com/office/powerpoint/2010/main" val="975734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57</a:t>
            </a:fld>
            <a:endParaRPr lang="en-US"/>
          </a:p>
        </p:txBody>
      </p:sp>
    </p:spTree>
    <p:extLst>
      <p:ext uri="{BB962C8B-B14F-4D97-AF65-F5344CB8AC3E}">
        <p14:creationId xmlns:p14="http://schemas.microsoft.com/office/powerpoint/2010/main" val="1069549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6</a:t>
            </a:fld>
            <a:endParaRPr lang="en-US" dirty="0"/>
          </a:p>
        </p:txBody>
      </p:sp>
    </p:spTree>
    <p:extLst>
      <p:ext uri="{BB962C8B-B14F-4D97-AF65-F5344CB8AC3E}">
        <p14:creationId xmlns:p14="http://schemas.microsoft.com/office/powerpoint/2010/main" val="2660835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7</a:t>
            </a:fld>
            <a:endParaRPr lang="en-US" dirty="0"/>
          </a:p>
        </p:txBody>
      </p:sp>
    </p:spTree>
    <p:extLst>
      <p:ext uri="{BB962C8B-B14F-4D97-AF65-F5344CB8AC3E}">
        <p14:creationId xmlns:p14="http://schemas.microsoft.com/office/powerpoint/2010/main" val="956323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262992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a:p>
        </p:txBody>
      </p:sp>
    </p:spTree>
    <p:extLst>
      <p:ext uri="{BB962C8B-B14F-4D97-AF65-F5344CB8AC3E}">
        <p14:creationId xmlns:p14="http://schemas.microsoft.com/office/powerpoint/2010/main" val="6268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644345" y="387178"/>
            <a:ext cx="6334897" cy="3039762"/>
          </a:xfrm>
          <a:prstGeom prst="rect">
            <a:avLst/>
          </a:prstGeom>
          <a:ln>
            <a:solidFill>
              <a:schemeClr val="tx1">
                <a:lumMod val="20000"/>
                <a:lumOff val="80000"/>
              </a:schemeClr>
            </a:solidFill>
          </a:ln>
        </p:spPr>
      </p:pic>
      <p:sp>
        <p:nvSpPr>
          <p:cNvPr id="3" name="TextBox 2"/>
          <p:cNvSpPr txBox="1"/>
          <p:nvPr userDrawn="1"/>
        </p:nvSpPr>
        <p:spPr>
          <a:xfrm>
            <a:off x="321275" y="222424"/>
            <a:ext cx="2240692" cy="3970318"/>
          </a:xfrm>
          <a:prstGeom prst="rect">
            <a:avLst/>
          </a:prstGeom>
          <a:noFill/>
        </p:spPr>
        <p:txBody>
          <a:bodyPr wrap="square" rtlCol="0">
            <a:spAutoFit/>
          </a:bodyPr>
          <a:lstStyle/>
          <a:p>
            <a:pPr algn="l"/>
            <a:r>
              <a:rPr lang="en-US" sz="1800" b="1" i="1" dirty="0">
                <a:solidFill>
                  <a:srgbClr val="FF0000"/>
                </a:solidFill>
              </a:rPr>
              <a:t>PC Users:</a:t>
            </a:r>
          </a:p>
          <a:p>
            <a:pPr algn="l"/>
            <a:r>
              <a:rPr lang="en-US" sz="1800" i="1" dirty="0">
                <a:solidFill>
                  <a:srgbClr val="FF0000"/>
                </a:solidFill>
              </a:rPr>
              <a:t>Microsoft PowerPoint for Windows has default settings that continually compress images. To avoid loss</a:t>
            </a:r>
            <a:r>
              <a:rPr lang="en-US" sz="1800" i="1" baseline="0" dirty="0">
                <a:solidFill>
                  <a:srgbClr val="FF0000"/>
                </a:solidFill>
              </a:rPr>
              <a:t> of quality </a:t>
            </a:r>
            <a:r>
              <a:rPr lang="en-US" sz="1800" i="1" dirty="0">
                <a:solidFill>
                  <a:srgbClr val="FF0000"/>
                </a:solidFill>
              </a:rPr>
              <a:t>for photos and graphics within this presentation file,</a:t>
            </a:r>
            <a:r>
              <a:rPr lang="en-US" sz="1800" i="1" baseline="0" dirty="0">
                <a:solidFill>
                  <a:srgbClr val="FF0000"/>
                </a:solidFill>
              </a:rPr>
              <a:t> </a:t>
            </a:r>
            <a:r>
              <a:rPr lang="en-US" sz="1800" i="1" dirty="0">
                <a:solidFill>
                  <a:srgbClr val="FF0000"/>
                </a:solidFill>
              </a:rPr>
              <a:t>please follow these</a:t>
            </a:r>
            <a:r>
              <a:rPr lang="en-US" sz="1800" i="1" baseline="0" dirty="0">
                <a:solidFill>
                  <a:srgbClr val="FF0000"/>
                </a:solidFill>
              </a:rPr>
              <a:t> instructions </a:t>
            </a:r>
            <a:r>
              <a:rPr lang="en-US" sz="1800" i="1" dirty="0">
                <a:solidFill>
                  <a:srgbClr val="FF0000"/>
                </a:solidFill>
              </a:rPr>
              <a:t>to change your software settings.</a:t>
            </a:r>
            <a:endParaRPr lang="en-US" sz="1800" dirty="0"/>
          </a:p>
          <a:p>
            <a:endParaRPr lang="en-US" sz="1800" dirty="0"/>
          </a:p>
        </p:txBody>
      </p:sp>
    </p:spTree>
    <p:extLst>
      <p:ext uri="{BB962C8B-B14F-4D97-AF65-F5344CB8AC3E}">
        <p14:creationId xmlns:p14="http://schemas.microsoft.com/office/powerpoint/2010/main" val="16136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498859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3142765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725204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26572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145866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223442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567617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701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4290127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332969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3982103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8"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660572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1638536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dirty="0"/>
              <a:t>Insert Photo or Graphic</a:t>
            </a:r>
          </a:p>
        </p:txBody>
      </p:sp>
    </p:spTree>
    <p:extLst>
      <p:ext uri="{BB962C8B-B14F-4D97-AF65-F5344CB8AC3E}">
        <p14:creationId xmlns:p14="http://schemas.microsoft.com/office/powerpoint/2010/main" val="2367864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9658375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140804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7697994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41405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13933316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771149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149934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425231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509478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236090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8591145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3648971"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6665762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dirty="0"/>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Tree>
    <p:extLst>
      <p:ext uri="{BB962C8B-B14F-4D97-AF65-F5344CB8AC3E}">
        <p14:creationId xmlns:p14="http://schemas.microsoft.com/office/powerpoint/2010/main" val="19421678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dirty="0"/>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07795" y="3835487"/>
            <a:ext cx="5580695" cy="1200329"/>
          </a:xfrm>
          <a:prstGeom prst="rect">
            <a:avLst/>
          </a:prstGeom>
          <a:noFill/>
        </p:spPr>
        <p:txBody>
          <a:bodyPr wrap="square" rtlCol="0">
            <a:spAutoFit/>
          </a:bodyPr>
          <a:lstStyle/>
          <a:p>
            <a:r>
              <a:rPr lang="en-US" sz="900" dirty="0"/>
              <a:t>This work was authored </a:t>
            </a:r>
            <a:r>
              <a:rPr lang="en-US" sz="900" dirty="0">
                <a:solidFill>
                  <a:srgbClr val="FF0000"/>
                </a:solidFill>
              </a:rPr>
              <a:t>[in part]</a:t>
            </a:r>
            <a:r>
              <a:rPr lang="en-US" sz="900" dirty="0"/>
              <a:t> by the National Renewable Energy Laboratory, operated by Alliance for Sustainable Energy, LLC, for the U.S. Department of Energy (DOE) under Contract No. DE-AC36-08GO28308. Funding provided by </a:t>
            </a:r>
            <a:r>
              <a:rPr lang="en-US" sz="9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9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9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160290" y="2923341"/>
            <a:ext cx="1200990" cy="891562"/>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2" y="34195673"/>
              <a:ext cx="2885721" cy="1789714"/>
            </a:xfrm>
            <a:prstGeom prst="rect">
              <a:avLst/>
            </a:prstGeom>
            <a:noFill/>
          </p:spPr>
          <p:txBody>
            <a:bodyPr wrap="square" rtlCol="0">
              <a:spAutoFit/>
            </a:bodyPr>
            <a:lstStyle/>
            <a:p>
              <a:r>
                <a:rPr lang="en-US" sz="1000" dirty="0">
                  <a:solidFill>
                    <a:srgbClr val="FF0000"/>
                  </a:solidFill>
                </a:rPr>
                <a:t>Insert the words “in part” if this work includes </a:t>
              </a:r>
              <a:br>
                <a:rPr lang="en-US" sz="1000" dirty="0">
                  <a:solidFill>
                    <a:srgbClr val="FF0000"/>
                  </a:solidFill>
                </a:rPr>
              </a:br>
              <a:r>
                <a:rPr lang="en-US" sz="1000" dirty="0">
                  <a:solidFill>
                    <a:srgbClr val="FF0000"/>
                  </a:solidFill>
                </a:rPr>
                <a:t>non-NREL authors.</a:t>
              </a:r>
            </a:p>
            <a:p>
              <a:pPr algn="l"/>
              <a:r>
                <a:rPr lang="en-US" sz="100"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3413774" y="2835776"/>
            <a:ext cx="2316254" cy="1215855"/>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49" y="33394988"/>
              <a:ext cx="5307072" cy="2627452"/>
            </a:xfrm>
            <a:prstGeom prst="rect">
              <a:avLst/>
            </a:prstGeom>
            <a:grpFill/>
          </p:spPr>
          <p:txBody>
            <a:bodyPr wrap="square" rtlCol="0">
              <a:spAutoFit/>
            </a:bodyPr>
            <a:lstStyle/>
            <a:p>
              <a:r>
                <a:rPr lang="en-US" sz="900" dirty="0">
                  <a:solidFill>
                    <a:srgbClr val="FF0000"/>
                  </a:solidFill>
                </a:rPr>
                <a:t>Edit the red bracketed text as appropriate with the applicable DOE office(s) and program office(s) that sponsored the work and/or add other funding as needed.  For non-EERE funding, see </a:t>
              </a:r>
              <a:r>
                <a:rPr lang="en-US" sz="900" u="sng" dirty="0">
                  <a:solidFill>
                    <a:srgbClr val="FF0000"/>
                  </a:solidFill>
                  <a:hlinkClick r:id="rId4"/>
                </a:rPr>
                <a:t>https://thesource.nrel.gov/publishing/disclaimers.html</a:t>
              </a:r>
              <a:endParaRPr lang="en-US" sz="200" i="0" dirty="0">
                <a:solidFill>
                  <a:srgbClr val="FF0000"/>
                </a:solidFill>
              </a:endParaRPr>
            </a:p>
          </p:txBody>
        </p:sp>
      </p:grpSp>
    </p:spTree>
    <p:extLst>
      <p:ext uri="{BB962C8B-B14F-4D97-AF65-F5344CB8AC3E}">
        <p14:creationId xmlns:p14="http://schemas.microsoft.com/office/powerpoint/2010/main" val="1124723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mp; Content - Bar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144000" cy="549302"/>
          </a:xfrm>
          <a:prstGeom prst="rect">
            <a:avLst/>
          </a:prstGeom>
        </p:spPr>
      </p:pic>
      <p:sp>
        <p:nvSpPr>
          <p:cNvPr id="3" name="Content Placeholder 2"/>
          <p:cNvSpPr>
            <a:spLocks noGrp="1"/>
          </p:cNvSpPr>
          <p:nvPr>
            <p:ph idx="1" hasCustomPrompt="1"/>
          </p:nvPr>
        </p:nvSpPr>
        <p:spPr/>
        <p:txBody>
          <a:bodyPr/>
          <a:lstStyle>
            <a:lvl1pPr>
              <a:defRPr sz="2100">
                <a:solidFill>
                  <a:srgbClr val="353A3E"/>
                </a:solidFill>
              </a:defRPr>
            </a:lvl1pPr>
            <a:lvl2pPr>
              <a:buSzPct val="80000"/>
              <a:buFont typeface="Courier New" pitchFamily="49" charset="0"/>
              <a:buChar char="o"/>
              <a:defRPr sz="1950">
                <a:solidFill>
                  <a:srgbClr val="353A3E"/>
                </a:solidFill>
              </a:defRPr>
            </a:lvl2pPr>
            <a:lvl3pPr>
              <a:buFont typeface="Calibri" pitchFamily="34" charset="0"/>
              <a:buChar char="–"/>
              <a:defRPr>
                <a:solidFill>
                  <a:srgbClr val="353A3E"/>
                </a:solidFill>
              </a:defRPr>
            </a:lvl3pPr>
            <a:lvl4pPr>
              <a:buFont typeface="Wingdings" pitchFamily="2" charset="2"/>
              <a:buChar char="§"/>
              <a:defRPr>
                <a:solidFill>
                  <a:srgbClr val="353A3E"/>
                </a:solidFill>
              </a:defRPr>
            </a:lvl4pPr>
            <a:lvl5pPr>
              <a:defRPr>
                <a:solidFill>
                  <a:srgbClr val="353A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57200" y="71677"/>
            <a:ext cx="8229600" cy="425196"/>
          </a:xfrm>
        </p:spPr>
        <p:txBody>
          <a:bodyPr>
            <a:normAutofit/>
          </a:bodyPr>
          <a:lstStyle>
            <a:lvl1pPr algn="l">
              <a:defRPr sz="2100">
                <a:solidFill>
                  <a:schemeClr val="bg1"/>
                </a:solidFill>
                <a:latin typeface="Calibri"/>
                <a:cs typeface="Calibri"/>
              </a:defRPr>
            </a:lvl1pPr>
          </a:lstStyle>
          <a:p>
            <a:r>
              <a:rPr lang="en-US" dirty="0"/>
              <a:t>CLICK TO EDIT MASTER TITLE STYLE</a:t>
            </a:r>
          </a:p>
        </p:txBody>
      </p:sp>
      <p:sp>
        <p:nvSpPr>
          <p:cNvPr id="7" name="Rectangle 6"/>
          <p:cNvSpPr/>
          <p:nvPr userDrawn="1"/>
        </p:nvSpPr>
        <p:spPr>
          <a:xfrm>
            <a:off x="0" y="4995334"/>
            <a:ext cx="9144000" cy="1587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sp>
        <p:nvSpPr>
          <p:cNvPr id="9" name="TextBox 8"/>
          <p:cNvSpPr txBox="1"/>
          <p:nvPr userDrawn="1"/>
        </p:nvSpPr>
        <p:spPr>
          <a:xfrm>
            <a:off x="8494024" y="4991806"/>
            <a:ext cx="284052" cy="190501"/>
          </a:xfrm>
          <a:prstGeom prst="rect">
            <a:avLst/>
          </a:prstGeom>
          <a:noFill/>
        </p:spPr>
        <p:txBody>
          <a:bodyPr wrap="none" rtlCol="0">
            <a:spAutoFit/>
          </a:bodyPr>
          <a:lstStyle/>
          <a:p>
            <a:pPr algn="r"/>
            <a:fld id="{1EACFCF3-982C-4B40-877B-11AE90AD0EA1}" type="slidenum">
              <a:rPr lang="en-US" sz="638" smtClean="0">
                <a:solidFill>
                  <a:schemeClr val="bg1"/>
                </a:solidFill>
                <a:latin typeface="Arial"/>
              </a:rPr>
              <a:t>‹#›</a:t>
            </a:fld>
            <a:endParaRPr lang="en-US" sz="638" dirty="0">
              <a:solidFill>
                <a:schemeClr val="bg1"/>
              </a:solidFill>
              <a:latin typeface="Arial"/>
            </a:endParaRPr>
          </a:p>
        </p:txBody>
      </p:sp>
      <p:pic>
        <p:nvPicPr>
          <p:cNvPr id="10" name="Picture 9" descr="white-lgo-NREL-logotyp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5040001"/>
            <a:ext cx="2927604" cy="68009"/>
          </a:xfrm>
          <a:prstGeom prst="rect">
            <a:avLst/>
          </a:prstGeom>
        </p:spPr>
      </p:pic>
    </p:spTree>
    <p:extLst>
      <p:ext uri="{BB962C8B-B14F-4D97-AF65-F5344CB8AC3E}">
        <p14:creationId xmlns:p14="http://schemas.microsoft.com/office/powerpoint/2010/main" val="38072596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474"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38372515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65656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2003391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48500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D21C47-6997-4047-8040-A0647FBD9D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4580276" cy="1244817"/>
          </a:xfrm>
          <a:prstGeom prst="rect">
            <a:avLst/>
          </a:prstGeom>
        </p:spPr>
      </p:pic>
      <p:sp>
        <p:nvSpPr>
          <p:cNvPr id="2" name="Title 1"/>
          <p:cNvSpPr>
            <a:spLocks noGrp="1"/>
          </p:cNvSpPr>
          <p:nvPr>
            <p:ph type="title" hasCustomPrompt="1"/>
          </p:nvPr>
        </p:nvSpPr>
        <p:spPr>
          <a:xfrm>
            <a:off x="228601" y="0"/>
            <a:ext cx="4123076" cy="1200151"/>
          </a:xfrm>
          <a:noFill/>
          <a:ln>
            <a:noFill/>
          </a:ln>
        </p:spPr>
        <p:txBody>
          <a:bodyPr/>
          <a:lstStyle/>
          <a:p>
            <a:r>
              <a:rPr lang="en-US"/>
              <a:t>Simple Slide</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5" name="Rectangle 4">
            <a:extLst>
              <a:ext uri="{FF2B5EF4-FFF2-40B4-BE49-F238E27FC236}">
                <a16:creationId xmlns:a16="http://schemas.microsoft.com/office/drawing/2014/main" id="{59226777-FD63-6741-9F1C-33FE0DDC29FE}"/>
              </a:ext>
            </a:extLst>
          </p:cNvPr>
          <p:cNvSpPr/>
          <p:nvPr userDrawn="1"/>
        </p:nvSpPr>
        <p:spPr>
          <a:xfrm>
            <a:off x="0" y="4995334"/>
            <a:ext cx="9144000" cy="1587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pic>
        <p:nvPicPr>
          <p:cNvPr id="6" name="Picture 5" descr="white-lgo-NREL-logotype.png">
            <a:extLst>
              <a:ext uri="{FF2B5EF4-FFF2-40B4-BE49-F238E27FC236}">
                <a16:creationId xmlns:a16="http://schemas.microsoft.com/office/drawing/2014/main" id="{D2B074C6-BD2F-F54C-B28F-398C92629BC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5040001"/>
            <a:ext cx="2927604" cy="68009"/>
          </a:xfrm>
          <a:prstGeom prst="rect">
            <a:avLst/>
          </a:prstGeom>
        </p:spPr>
      </p:pic>
    </p:spTree>
    <p:extLst>
      <p:ext uri="{BB962C8B-B14F-4D97-AF65-F5344CB8AC3E}">
        <p14:creationId xmlns:p14="http://schemas.microsoft.com/office/powerpoint/2010/main" val="7374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74" r:id="rId1"/>
    <p:sldLayoutId id="2147483649" r:id="rId2"/>
    <p:sldLayoutId id="2147483651" r:id="rId3"/>
    <p:sldLayoutId id="2147483675" r:id="rId4"/>
    <p:sldLayoutId id="2147483650" r:id="rId5"/>
    <p:sldLayoutId id="2147483653" r:id="rId6"/>
    <p:sldLayoutId id="2147483654" r:id="rId7"/>
    <p:sldLayoutId id="2147483655" r:id="rId8"/>
    <p:sldLayoutId id="2147483656" r:id="rId9"/>
    <p:sldLayoutId id="2147483657" r:id="rId10"/>
    <p:sldLayoutId id="2147483689" r:id="rId11"/>
    <p:sldLayoutId id="2147483690" r:id="rId12"/>
    <p:sldLayoutId id="2147483691" r:id="rId13"/>
    <p:sldLayoutId id="2147483692" r:id="rId14"/>
    <p:sldLayoutId id="2147483693" r:id="rId15"/>
    <p:sldLayoutId id="2147483694" r:id="rId16"/>
    <p:sldLayoutId id="2147483695" r:id="rId17"/>
    <p:sldLayoutId id="2147483666" r:id="rId18"/>
    <p:sldLayoutId id="2147483667" r:id="rId19"/>
    <p:sldLayoutId id="2147483665" r:id="rId20"/>
    <p:sldLayoutId id="2147483668" r:id="rId21"/>
    <p:sldLayoutId id="2147483669" r:id="rId22"/>
    <p:sldLayoutId id="2147483670" r:id="rId23"/>
    <p:sldLayoutId id="2147483671" r:id="rId24"/>
    <p:sldLayoutId id="2147483676" r:id="rId25"/>
    <p:sldLayoutId id="2147483681" r:id="rId26"/>
    <p:sldLayoutId id="2147483682" r:id="rId27"/>
    <p:sldLayoutId id="2147483687" r:id="rId28"/>
    <p:sldLayoutId id="2147483688" r:id="rId29"/>
    <p:sldLayoutId id="2147483678" r:id="rId30"/>
    <p:sldLayoutId id="2147483683" r:id="rId31"/>
    <p:sldLayoutId id="2147483684" r:id="rId32"/>
    <p:sldLayoutId id="2147483685" r:id="rId33"/>
    <p:sldLayoutId id="2147483680" r:id="rId34"/>
    <p:sldLayoutId id="2147483686" r:id="rId35"/>
    <p:sldLayoutId id="2147483672" r:id="rId36"/>
    <p:sldLayoutId id="2147483696" r:id="rId37"/>
    <p:sldLayoutId id="2147483673" r:id="rId38"/>
    <p:sldLayoutId id="2147483697" r:id="rId39"/>
    <p:sldLayoutId id="2147483698" r:id="rId40"/>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9.emf"/></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hyperlink" Target="https://nrel.github.io/reV" TargetMode="External"/><Relationship Id="rId7" Type="http://schemas.openxmlformats.org/officeDocument/2006/relationships/hyperlink" Target="https://github.com/NREL/reVX" TargetMode="External"/><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hyperlink" Target="https://nrel.github.io/reVX/_cli/reV-rpm.html" TargetMode="External"/><Relationship Id="rId5" Type="http://schemas.openxmlformats.org/officeDocument/2006/relationships/hyperlink" Target="https://github.com/WilliamsTravis/reV-tutorial" TargetMode="External"/><Relationship Id="rId4" Type="http://schemas.openxmlformats.org/officeDocument/2006/relationships/hyperlink" Target="https://github.com/NREL/reV"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jpeg"/><Relationship Id="rId7"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4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hyperlink" Target="https://nrel.github.io/reVX/index.html" TargetMode="External"/><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REL/reVX/tree/main/examples/rpm" TargetMode="External"/><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nrel.gov/signup/" TargetMode="External"/><Relationship Id="rId2" Type="http://schemas.openxmlformats.org/officeDocument/2006/relationships/notesSlide" Target="../notesSlides/notesSlide33.xml"/><Relationship Id="rId1" Type="http://schemas.openxmlformats.org/officeDocument/2006/relationships/slideLayout" Target="../slideLayouts/slideLayout40.xml"/><Relationship Id="rId4" Type="http://schemas.openxmlformats.org/officeDocument/2006/relationships/hyperlink" Target="https://developer.nrel.gov/api/hsd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hyperlink" Target="https://sam.nrel.gov/software-development-kit-sdk.html" TargetMode="External"/><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9.xml"/><Relationship Id="rId4" Type="http://schemas.openxmlformats.org/officeDocument/2006/relationships/image" Target="../media/image15.emf"/></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3" Type="http://schemas.openxmlformats.org/officeDocument/2006/relationships/package" Target="../embeddings/Microsoft_Word_Document.docx"/><Relationship Id="rId7" Type="http://schemas.openxmlformats.org/officeDocument/2006/relationships/image" Target="../media/image61.png"/><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emf"/></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2.jpeg"/><Relationship Id="rId1" Type="http://schemas.openxmlformats.org/officeDocument/2006/relationships/slideLayout" Target="../slideLayouts/slideLayout40.xml"/><Relationship Id="rId5" Type="http://schemas.openxmlformats.org/officeDocument/2006/relationships/image" Target="NUL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6BF78D-DDAA-474D-AE7C-557708A1DCDD}"/>
              </a:ext>
            </a:extLst>
          </p:cNvPr>
          <p:cNvSpPr>
            <a:spLocks noGrp="1"/>
          </p:cNvSpPr>
          <p:nvPr>
            <p:ph type="body" sz="quarter" idx="10"/>
          </p:nvPr>
        </p:nvSpPr>
        <p:spPr/>
        <p:txBody>
          <a:bodyPr/>
          <a:lstStyle/>
          <a:p>
            <a:r>
              <a:rPr lang="en-US" dirty="0" err="1"/>
              <a:t>reV</a:t>
            </a:r>
            <a:r>
              <a:rPr lang="en-US" dirty="0"/>
              <a:t> Demo for RPM Clusters</a:t>
            </a:r>
          </a:p>
        </p:txBody>
      </p:sp>
      <p:sp>
        <p:nvSpPr>
          <p:cNvPr id="3" name="Text Placeholder 2">
            <a:extLst>
              <a:ext uri="{FF2B5EF4-FFF2-40B4-BE49-F238E27FC236}">
                <a16:creationId xmlns:a16="http://schemas.microsoft.com/office/drawing/2014/main" id="{52CB67E8-9883-7A42-B2E4-4CD8FCF5F924}"/>
              </a:ext>
            </a:extLst>
          </p:cNvPr>
          <p:cNvSpPr>
            <a:spLocks noGrp="1"/>
          </p:cNvSpPr>
          <p:nvPr>
            <p:ph type="body" sz="quarter" idx="11"/>
          </p:nvPr>
        </p:nvSpPr>
        <p:spPr/>
        <p:txBody>
          <a:bodyPr/>
          <a:lstStyle/>
          <a:p>
            <a:r>
              <a:rPr lang="en-US" dirty="0"/>
              <a:t>Katy Waechter, Travis Williams</a:t>
            </a:r>
          </a:p>
        </p:txBody>
      </p:sp>
    </p:spTree>
    <p:extLst>
      <p:ext uri="{BB962C8B-B14F-4D97-AF65-F5344CB8AC3E}">
        <p14:creationId xmlns:p14="http://schemas.microsoft.com/office/powerpoint/2010/main" val="121231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731824-C983-B640-AA3D-DB36AD65C2C0}"/>
              </a:ext>
            </a:extLst>
          </p:cNvPr>
          <p:cNvSpPr>
            <a:spLocks noGrp="1"/>
          </p:cNvSpPr>
          <p:nvPr>
            <p:ph type="title"/>
          </p:nvPr>
        </p:nvSpPr>
        <p:spPr/>
        <p:txBody>
          <a:bodyPr/>
          <a:lstStyle/>
          <a:p>
            <a:r>
              <a:rPr lang="en-US" dirty="0"/>
              <a:t>Accessing NSRDB and WIND Toolkit</a:t>
            </a:r>
          </a:p>
        </p:txBody>
      </p:sp>
      <p:sp>
        <p:nvSpPr>
          <p:cNvPr id="2" name="Text Placeholder 1">
            <a:extLst>
              <a:ext uri="{FF2B5EF4-FFF2-40B4-BE49-F238E27FC236}">
                <a16:creationId xmlns:a16="http://schemas.microsoft.com/office/drawing/2014/main" id="{8CB638DE-4D74-8F4A-9B38-C049418BEF0E}"/>
              </a:ext>
            </a:extLst>
          </p:cNvPr>
          <p:cNvSpPr>
            <a:spLocks noGrp="1"/>
          </p:cNvSpPr>
          <p:nvPr>
            <p:ph type="body" sz="quarter" idx="10"/>
          </p:nvPr>
        </p:nvSpPr>
        <p:spPr>
          <a:xfrm>
            <a:off x="457201" y="1124857"/>
            <a:ext cx="7180288" cy="3621769"/>
          </a:xfrm>
        </p:spPr>
        <p:txBody>
          <a:bodyPr>
            <a:normAutofit/>
          </a:bodyPr>
          <a:lstStyle/>
          <a:p>
            <a:pPr marL="0" indent="0" algn="l">
              <a:buNone/>
            </a:pPr>
            <a:r>
              <a:rPr lang="en-US" sz="2000" dirty="0"/>
              <a:t>Equinor users can access NSRDB and WIND Toolkit resource data via:</a:t>
            </a:r>
          </a:p>
          <a:p>
            <a:r>
              <a:rPr lang="en-US" sz="2000" dirty="0"/>
              <a:t>NREL Developer API</a:t>
            </a:r>
          </a:p>
          <a:p>
            <a:pPr lvl="1"/>
            <a:r>
              <a:rPr lang="en-US" sz="2000" dirty="0"/>
              <a:t>Requires sign up; rate limited </a:t>
            </a:r>
          </a:p>
          <a:p>
            <a:r>
              <a:rPr lang="en-US" sz="2000" dirty="0"/>
              <a:t>Data transfer via HSDS</a:t>
            </a:r>
          </a:p>
          <a:p>
            <a:r>
              <a:rPr lang="en-US" sz="2000" dirty="0"/>
              <a:t>Direct download from NREL </a:t>
            </a:r>
            <a:r>
              <a:rPr lang="en-US" sz="2000" dirty="0" err="1"/>
              <a:t>Sharepoint</a:t>
            </a:r>
            <a:endParaRPr lang="en-US" sz="2000" dirty="0"/>
          </a:p>
        </p:txBody>
      </p:sp>
    </p:spTree>
    <p:extLst>
      <p:ext uri="{BB962C8B-B14F-4D97-AF65-F5344CB8AC3E}">
        <p14:creationId xmlns:p14="http://schemas.microsoft.com/office/powerpoint/2010/main" val="1106702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724B92-BBE1-D94F-B6A4-7178D5A75806}"/>
              </a:ext>
            </a:extLst>
          </p:cNvPr>
          <p:cNvSpPr>
            <a:spLocks noGrp="1"/>
          </p:cNvSpPr>
          <p:nvPr>
            <p:ph type="title"/>
          </p:nvPr>
        </p:nvSpPr>
        <p:spPr>
          <a:xfrm>
            <a:off x="457199" y="0"/>
            <a:ext cx="5936343" cy="775031"/>
          </a:xfrm>
        </p:spPr>
        <p:txBody>
          <a:bodyPr/>
          <a:lstStyle/>
          <a:p>
            <a:r>
              <a:rPr lang="en-US" sz="3200" dirty="0"/>
              <a:t>Generation Potential</a:t>
            </a:r>
            <a:endParaRPr lang="en-US" dirty="0"/>
          </a:p>
        </p:txBody>
      </p:sp>
      <p:sp>
        <p:nvSpPr>
          <p:cNvPr id="21" name="Content Placeholder 1">
            <a:extLst>
              <a:ext uri="{FF2B5EF4-FFF2-40B4-BE49-F238E27FC236}">
                <a16:creationId xmlns:a16="http://schemas.microsoft.com/office/drawing/2014/main" id="{776E23B6-009B-F34C-802E-DBA17A5A7B2E}"/>
              </a:ext>
            </a:extLst>
          </p:cNvPr>
          <p:cNvSpPr txBox="1">
            <a:spLocks/>
          </p:cNvSpPr>
          <p:nvPr/>
        </p:nvSpPr>
        <p:spPr>
          <a:xfrm>
            <a:off x="672194" y="845229"/>
            <a:ext cx="7487174" cy="806300"/>
          </a:xfrm>
          <a:prstGeom prst="rect">
            <a:avLst/>
          </a:prstGeom>
        </p:spPr>
        <p:txBody>
          <a:bodyPr vert="horz" lIns="68580" tIns="34290" rIns="68580" bIns="34290" rtlCol="0">
            <a:normAutofit fontScale="92500"/>
          </a:bodyPr>
          <a:lstStyle>
            <a:lvl1pPr marL="342900" indent="-342900" algn="l" defTabSz="457200" rtl="0" eaLnBrk="1" latinLnBrk="0" hangingPunct="1">
              <a:spcBef>
                <a:spcPct val="20000"/>
              </a:spcBef>
              <a:buFont typeface="Arial"/>
              <a:buChar char="•"/>
              <a:defRPr sz="3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100" dirty="0" err="1"/>
              <a:t>reV</a:t>
            </a:r>
            <a:r>
              <a:rPr lang="en-US" sz="2100" dirty="0"/>
              <a:t> couples with the System Advisor Model (SAM) to estimate time series capacity factors at the resource data resolution (e.g., 5-min, hourly)</a:t>
            </a:r>
            <a:endParaRPr lang="en-US" sz="1500" dirty="0"/>
          </a:p>
        </p:txBody>
      </p:sp>
      <p:pic>
        <p:nvPicPr>
          <p:cNvPr id="22" name="Picture 21">
            <a:extLst>
              <a:ext uri="{FF2B5EF4-FFF2-40B4-BE49-F238E27FC236}">
                <a16:creationId xmlns:a16="http://schemas.microsoft.com/office/drawing/2014/main" id="{6B8610D4-6FC8-F443-9A8E-18D6C54EF806}"/>
              </a:ext>
            </a:extLst>
          </p:cNvPr>
          <p:cNvPicPr>
            <a:picLocks noChangeAspect="1"/>
          </p:cNvPicPr>
          <p:nvPr/>
        </p:nvPicPr>
        <p:blipFill>
          <a:blip r:embed="rId3"/>
          <a:stretch>
            <a:fillRect/>
          </a:stretch>
        </p:blipFill>
        <p:spPr>
          <a:xfrm>
            <a:off x="1273733" y="3307564"/>
            <a:ext cx="3684710" cy="1835936"/>
          </a:xfrm>
          <a:prstGeom prst="rect">
            <a:avLst/>
          </a:prstGeom>
        </p:spPr>
      </p:pic>
      <p:graphicFrame>
        <p:nvGraphicFramePr>
          <p:cNvPr id="23" name="Chart 22">
            <a:extLst>
              <a:ext uri="{FF2B5EF4-FFF2-40B4-BE49-F238E27FC236}">
                <a16:creationId xmlns:a16="http://schemas.microsoft.com/office/drawing/2014/main" id="{D3E6F714-8400-8345-99C5-391D774B5302}"/>
              </a:ext>
            </a:extLst>
          </p:cNvPr>
          <p:cNvGraphicFramePr/>
          <p:nvPr>
            <p:extLst>
              <p:ext uri="{D42A27DB-BD31-4B8C-83A1-F6EECF244321}">
                <p14:modId xmlns:p14="http://schemas.microsoft.com/office/powerpoint/2010/main" val="272754423"/>
              </p:ext>
            </p:extLst>
          </p:nvPr>
        </p:nvGraphicFramePr>
        <p:xfrm>
          <a:off x="5063218" y="3307564"/>
          <a:ext cx="2951285" cy="1835935"/>
        </p:xfrm>
        <a:graphic>
          <a:graphicData uri="http://schemas.openxmlformats.org/drawingml/2006/chart">
            <c:chart xmlns:c="http://schemas.openxmlformats.org/drawingml/2006/chart" xmlns:r="http://schemas.openxmlformats.org/officeDocument/2006/relationships" r:id="rId4"/>
          </a:graphicData>
        </a:graphic>
      </p:graphicFrame>
      <p:grpSp>
        <p:nvGrpSpPr>
          <p:cNvPr id="24" name="Group 23">
            <a:extLst>
              <a:ext uri="{FF2B5EF4-FFF2-40B4-BE49-F238E27FC236}">
                <a16:creationId xmlns:a16="http://schemas.microsoft.com/office/drawing/2014/main" id="{8C8DF4AC-19EB-884B-99B7-C8903324A6A6}"/>
              </a:ext>
            </a:extLst>
          </p:cNvPr>
          <p:cNvGrpSpPr/>
          <p:nvPr/>
        </p:nvGrpSpPr>
        <p:grpSpPr>
          <a:xfrm>
            <a:off x="2005694" y="1674928"/>
            <a:ext cx="5180868" cy="1568836"/>
            <a:chOff x="1066800" y="1958855"/>
            <a:chExt cx="6907825" cy="2091781"/>
          </a:xfrm>
        </p:grpSpPr>
        <p:grpSp>
          <p:nvGrpSpPr>
            <p:cNvPr id="25" name="Group 24">
              <a:extLst>
                <a:ext uri="{FF2B5EF4-FFF2-40B4-BE49-F238E27FC236}">
                  <a16:creationId xmlns:a16="http://schemas.microsoft.com/office/drawing/2014/main" id="{F0D88EF6-7A5A-4844-A01F-D0DC7083A76A}"/>
                </a:ext>
              </a:extLst>
            </p:cNvPr>
            <p:cNvGrpSpPr/>
            <p:nvPr/>
          </p:nvGrpSpPr>
          <p:grpSpPr>
            <a:xfrm>
              <a:off x="1651977" y="1995854"/>
              <a:ext cx="6322646" cy="2054782"/>
              <a:chOff x="2769577" y="1843454"/>
              <a:chExt cx="6322646" cy="2054782"/>
            </a:xfrm>
          </p:grpSpPr>
          <p:pic>
            <p:nvPicPr>
              <p:cNvPr id="28" name="Picture 27" descr="gen.jpg">
                <a:extLst>
                  <a:ext uri="{FF2B5EF4-FFF2-40B4-BE49-F238E27FC236}">
                    <a16:creationId xmlns:a16="http://schemas.microsoft.com/office/drawing/2014/main" id="{221329EF-6DBB-824A-BE8F-F2FDFD99FD8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769577" y="2311554"/>
                <a:ext cx="2462823" cy="1230312"/>
              </a:xfrm>
              <a:prstGeom prst="rect">
                <a:avLst/>
              </a:prstGeom>
            </p:spPr>
          </p:pic>
          <p:grpSp>
            <p:nvGrpSpPr>
              <p:cNvPr id="29" name="Group 28">
                <a:extLst>
                  <a:ext uri="{FF2B5EF4-FFF2-40B4-BE49-F238E27FC236}">
                    <a16:creationId xmlns:a16="http://schemas.microsoft.com/office/drawing/2014/main" id="{4FAD2E2A-873C-9144-9D6C-B71DC102C58D}"/>
                  </a:ext>
                </a:extLst>
              </p:cNvPr>
              <p:cNvGrpSpPr/>
              <p:nvPr/>
            </p:nvGrpSpPr>
            <p:grpSpPr>
              <a:xfrm>
                <a:off x="4838700" y="1843454"/>
                <a:ext cx="4253523" cy="2054782"/>
                <a:chOff x="4838700" y="1843454"/>
                <a:chExt cx="4253523" cy="2054782"/>
              </a:xfrm>
            </p:grpSpPr>
            <p:pic>
              <p:nvPicPr>
                <p:cNvPr id="30" name="Picture 29" descr="gen.jpg">
                  <a:extLst>
                    <a:ext uri="{FF2B5EF4-FFF2-40B4-BE49-F238E27FC236}">
                      <a16:creationId xmlns:a16="http://schemas.microsoft.com/office/drawing/2014/main" id="{C904B7B7-6053-BE47-BB1E-544E7D4EECD3}"/>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38700" y="1868854"/>
                  <a:ext cx="4253523" cy="2029382"/>
                </a:xfrm>
                <a:prstGeom prst="rect">
                  <a:avLst/>
                </a:prstGeom>
              </p:spPr>
            </p:pic>
            <p:sp>
              <p:nvSpPr>
                <p:cNvPr id="31" name="Rectangle 30">
                  <a:extLst>
                    <a:ext uri="{FF2B5EF4-FFF2-40B4-BE49-F238E27FC236}">
                      <a16:creationId xmlns:a16="http://schemas.microsoft.com/office/drawing/2014/main" id="{0B72EBE7-FC30-664D-B187-CE2F335FF172}"/>
                    </a:ext>
                  </a:extLst>
                </p:cNvPr>
                <p:cNvSpPr/>
                <p:nvPr/>
              </p:nvSpPr>
              <p:spPr>
                <a:xfrm>
                  <a:off x="7645400" y="1843454"/>
                  <a:ext cx="787400" cy="3015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noFill/>
                  </a:endParaRPr>
                </a:p>
              </p:txBody>
            </p:sp>
          </p:grpSp>
        </p:grpSp>
        <p:sp>
          <p:nvSpPr>
            <p:cNvPr id="26" name="TextBox 25">
              <a:extLst>
                <a:ext uri="{FF2B5EF4-FFF2-40B4-BE49-F238E27FC236}">
                  <a16:creationId xmlns:a16="http://schemas.microsoft.com/office/drawing/2014/main" id="{617AC270-7F21-5341-8282-55A6F5DA2EE5}"/>
                </a:ext>
              </a:extLst>
            </p:cNvPr>
            <p:cNvSpPr txBox="1"/>
            <p:nvPr/>
          </p:nvSpPr>
          <p:spPr>
            <a:xfrm>
              <a:off x="1066800" y="1958855"/>
              <a:ext cx="2667000" cy="369332"/>
            </a:xfrm>
            <a:prstGeom prst="rect">
              <a:avLst/>
            </a:prstGeom>
            <a:solidFill>
              <a:schemeClr val="tx1"/>
            </a:solidFill>
          </p:spPr>
          <p:txBody>
            <a:bodyPr wrap="square" rtlCol="0">
              <a:spAutoFit/>
            </a:bodyPr>
            <a:lstStyle/>
            <a:p>
              <a:pPr algn="ctr"/>
              <a:r>
                <a:rPr lang="en-US" sz="1200" dirty="0">
                  <a:solidFill>
                    <a:schemeClr val="bg1"/>
                  </a:solidFill>
                </a:rPr>
                <a:t>Resource Data set</a:t>
              </a:r>
            </a:p>
          </p:txBody>
        </p:sp>
        <p:sp>
          <p:nvSpPr>
            <p:cNvPr id="27" name="TextBox 26">
              <a:extLst>
                <a:ext uri="{FF2B5EF4-FFF2-40B4-BE49-F238E27FC236}">
                  <a16:creationId xmlns:a16="http://schemas.microsoft.com/office/drawing/2014/main" id="{EDC118B6-6056-E042-9CF3-64869159B9A7}"/>
                </a:ext>
              </a:extLst>
            </p:cNvPr>
            <p:cNvSpPr txBox="1"/>
            <p:nvPr/>
          </p:nvSpPr>
          <p:spPr>
            <a:xfrm>
              <a:off x="4469422" y="1958855"/>
              <a:ext cx="3505203" cy="369332"/>
            </a:xfrm>
            <a:prstGeom prst="rect">
              <a:avLst/>
            </a:prstGeom>
            <a:solidFill>
              <a:schemeClr val="tx1"/>
            </a:solidFill>
          </p:spPr>
          <p:txBody>
            <a:bodyPr wrap="square" rtlCol="0">
              <a:spAutoFit/>
            </a:bodyPr>
            <a:lstStyle/>
            <a:p>
              <a:pPr algn="ctr"/>
              <a:r>
                <a:rPr lang="en-US" sz="1200" dirty="0">
                  <a:solidFill>
                    <a:schemeClr val="bg1"/>
                  </a:solidFill>
                </a:rPr>
                <a:t>System Performance Modeling</a:t>
              </a:r>
            </a:p>
          </p:txBody>
        </p:sp>
      </p:grpSp>
    </p:spTree>
    <p:extLst>
      <p:ext uri="{BB962C8B-B14F-4D97-AF65-F5344CB8AC3E}">
        <p14:creationId xmlns:p14="http://schemas.microsoft.com/office/powerpoint/2010/main" val="1640738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724B92-BBE1-D94F-B6A4-7178D5A75806}"/>
              </a:ext>
            </a:extLst>
          </p:cNvPr>
          <p:cNvSpPr>
            <a:spLocks noGrp="1"/>
          </p:cNvSpPr>
          <p:nvPr>
            <p:ph type="title"/>
          </p:nvPr>
        </p:nvSpPr>
        <p:spPr>
          <a:xfrm>
            <a:off x="457199" y="0"/>
            <a:ext cx="5936343" cy="907143"/>
          </a:xfrm>
        </p:spPr>
        <p:txBody>
          <a:bodyPr/>
          <a:lstStyle/>
          <a:p>
            <a:r>
              <a:rPr lang="en-US" dirty="0"/>
              <a:t>Calculating Site-Based LCOE</a:t>
            </a:r>
          </a:p>
        </p:txBody>
      </p:sp>
      <p:sp>
        <p:nvSpPr>
          <p:cNvPr id="7" name="Text Placeholder 6">
            <a:extLst>
              <a:ext uri="{FF2B5EF4-FFF2-40B4-BE49-F238E27FC236}">
                <a16:creationId xmlns:a16="http://schemas.microsoft.com/office/drawing/2014/main" id="{24F99CA1-B41E-3A46-8C75-5B5152AB8D96}"/>
              </a:ext>
            </a:extLst>
          </p:cNvPr>
          <p:cNvSpPr>
            <a:spLocks noGrp="1"/>
          </p:cNvSpPr>
          <p:nvPr>
            <p:ph type="body" sz="quarter" idx="10"/>
          </p:nvPr>
        </p:nvSpPr>
        <p:spPr>
          <a:xfrm>
            <a:off x="0" y="1036368"/>
            <a:ext cx="4040372" cy="2564114"/>
          </a:xfrm>
        </p:spPr>
        <p:txBody>
          <a:bodyPr>
            <a:normAutofit lnSpcReduction="10000"/>
          </a:bodyPr>
          <a:lstStyle/>
          <a:p>
            <a:r>
              <a:rPr lang="en-US" b="1"/>
              <a:t>CC</a:t>
            </a:r>
            <a:r>
              <a:rPr lang="en-US"/>
              <a:t>: Capital Cost ($)</a:t>
            </a:r>
          </a:p>
          <a:p>
            <a:r>
              <a:rPr lang="en-US" b="1"/>
              <a:t>FCR</a:t>
            </a:r>
            <a:r>
              <a:rPr lang="en-US"/>
              <a:t>: Fixed Charge Rate</a:t>
            </a:r>
          </a:p>
          <a:p>
            <a:r>
              <a:rPr lang="en-US" b="1"/>
              <a:t>FOM</a:t>
            </a:r>
            <a:r>
              <a:rPr lang="en-US"/>
              <a:t>: Fixed Operations and Maintenance ($-Annually)</a:t>
            </a:r>
          </a:p>
          <a:p>
            <a:r>
              <a:rPr lang="en-US" b="1"/>
              <a:t>MW</a:t>
            </a:r>
            <a:r>
              <a:rPr lang="en-US"/>
              <a:t>: System Size</a:t>
            </a:r>
          </a:p>
          <a:p>
            <a:r>
              <a:rPr lang="en-US" b="1"/>
              <a:t>NCF</a:t>
            </a:r>
            <a:r>
              <a:rPr lang="en-US"/>
              <a:t>: Net Capacity Factor</a:t>
            </a:r>
          </a:p>
        </p:txBody>
      </p:sp>
      <p:pic>
        <p:nvPicPr>
          <p:cNvPr id="37" name="Picture 36">
            <a:extLst>
              <a:ext uri="{FF2B5EF4-FFF2-40B4-BE49-F238E27FC236}">
                <a16:creationId xmlns:a16="http://schemas.microsoft.com/office/drawing/2014/main" id="{CD79D745-0D9F-2E4E-8E5A-300C2246BEF3}"/>
              </a:ext>
            </a:extLst>
          </p:cNvPr>
          <p:cNvPicPr>
            <a:picLocks noChangeAspect="1"/>
          </p:cNvPicPr>
          <p:nvPr/>
        </p:nvPicPr>
        <p:blipFill>
          <a:blip r:embed="rId3"/>
          <a:stretch>
            <a:fillRect/>
          </a:stretch>
        </p:blipFill>
        <p:spPr>
          <a:xfrm>
            <a:off x="4040372" y="1792987"/>
            <a:ext cx="4921325" cy="3102192"/>
          </a:xfrm>
          <a:prstGeom prst="rect">
            <a:avLst/>
          </a:prstGeom>
        </p:spPr>
      </p:pic>
      <p:pic>
        <p:nvPicPr>
          <p:cNvPr id="9" name="Picture 8">
            <a:extLst>
              <a:ext uri="{FF2B5EF4-FFF2-40B4-BE49-F238E27FC236}">
                <a16:creationId xmlns:a16="http://schemas.microsoft.com/office/drawing/2014/main" id="{2ED62359-C3D6-1344-A8A6-2377FB6A4499}"/>
              </a:ext>
            </a:extLst>
          </p:cNvPr>
          <p:cNvPicPr>
            <a:picLocks noChangeAspect="1"/>
          </p:cNvPicPr>
          <p:nvPr/>
        </p:nvPicPr>
        <p:blipFill>
          <a:blip r:embed="rId4"/>
          <a:stretch>
            <a:fillRect/>
          </a:stretch>
        </p:blipFill>
        <p:spPr>
          <a:xfrm>
            <a:off x="4884997" y="1145287"/>
            <a:ext cx="4076700" cy="647700"/>
          </a:xfrm>
          <a:prstGeom prst="rect">
            <a:avLst/>
          </a:prstGeom>
        </p:spPr>
      </p:pic>
      <p:pic>
        <p:nvPicPr>
          <p:cNvPr id="42" name="Picture 41">
            <a:extLst>
              <a:ext uri="{FF2B5EF4-FFF2-40B4-BE49-F238E27FC236}">
                <a16:creationId xmlns:a16="http://schemas.microsoft.com/office/drawing/2014/main" id="{41F7A938-6B27-F241-AE75-F716120AC0D5}"/>
              </a:ext>
            </a:extLst>
          </p:cNvPr>
          <p:cNvPicPr>
            <a:picLocks noChangeAspect="1"/>
          </p:cNvPicPr>
          <p:nvPr/>
        </p:nvPicPr>
        <p:blipFill>
          <a:blip r:embed="rId5"/>
          <a:stretch>
            <a:fillRect/>
          </a:stretch>
        </p:blipFill>
        <p:spPr>
          <a:xfrm>
            <a:off x="3272793" y="3875205"/>
            <a:ext cx="869483" cy="1175873"/>
          </a:xfrm>
          <a:prstGeom prst="rect">
            <a:avLst/>
          </a:prstGeom>
        </p:spPr>
      </p:pic>
      <p:sp>
        <p:nvSpPr>
          <p:cNvPr id="44" name="TextBox 43">
            <a:extLst>
              <a:ext uri="{FF2B5EF4-FFF2-40B4-BE49-F238E27FC236}">
                <a16:creationId xmlns:a16="http://schemas.microsoft.com/office/drawing/2014/main" id="{91B6664B-5899-0641-8C25-59288BE756CE}"/>
              </a:ext>
            </a:extLst>
          </p:cNvPr>
          <p:cNvSpPr txBox="1"/>
          <p:nvPr/>
        </p:nvSpPr>
        <p:spPr>
          <a:xfrm>
            <a:off x="3237428" y="3606596"/>
            <a:ext cx="1090175" cy="246221"/>
          </a:xfrm>
          <a:prstGeom prst="rect">
            <a:avLst/>
          </a:prstGeom>
          <a:noFill/>
        </p:spPr>
        <p:txBody>
          <a:bodyPr wrap="none" rtlCol="0">
            <a:spAutoFit/>
          </a:bodyPr>
          <a:lstStyle/>
          <a:p>
            <a:r>
              <a:rPr lang="en-US" sz="1000">
                <a:solidFill>
                  <a:srgbClr val="000C14"/>
                </a:solidFill>
              </a:rPr>
              <a:t>LCOE cents/kWh</a:t>
            </a:r>
          </a:p>
        </p:txBody>
      </p:sp>
    </p:spTree>
    <p:extLst>
      <p:ext uri="{BB962C8B-B14F-4D97-AF65-F5344CB8AC3E}">
        <p14:creationId xmlns:p14="http://schemas.microsoft.com/office/powerpoint/2010/main" val="3139003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724B92-BBE1-D94F-B6A4-7178D5A75806}"/>
              </a:ext>
            </a:extLst>
          </p:cNvPr>
          <p:cNvSpPr>
            <a:spLocks noGrp="1"/>
          </p:cNvSpPr>
          <p:nvPr>
            <p:ph type="title"/>
          </p:nvPr>
        </p:nvSpPr>
        <p:spPr>
          <a:xfrm>
            <a:off x="457199" y="0"/>
            <a:ext cx="5936343" cy="907143"/>
          </a:xfrm>
        </p:spPr>
        <p:txBody>
          <a:bodyPr/>
          <a:lstStyle/>
          <a:p>
            <a:r>
              <a:rPr lang="en-US" sz="3200" dirty="0"/>
              <a:t>Technical Exclusions</a:t>
            </a:r>
            <a:endParaRPr lang="en-US" dirty="0"/>
          </a:p>
        </p:txBody>
      </p:sp>
      <p:pic>
        <p:nvPicPr>
          <p:cNvPr id="12" name="Picture 11" descr="tech_exclusion.jpg">
            <a:extLst>
              <a:ext uri="{FF2B5EF4-FFF2-40B4-BE49-F238E27FC236}">
                <a16:creationId xmlns:a16="http://schemas.microsoft.com/office/drawing/2014/main" id="{6EC102BB-61A5-6149-AA33-37F55B67629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199" y="951919"/>
            <a:ext cx="2738284" cy="2894331"/>
          </a:xfrm>
          <a:prstGeom prst="rect">
            <a:avLst/>
          </a:prstGeom>
        </p:spPr>
      </p:pic>
      <p:grpSp>
        <p:nvGrpSpPr>
          <p:cNvPr id="13" name="Group 12">
            <a:extLst>
              <a:ext uri="{FF2B5EF4-FFF2-40B4-BE49-F238E27FC236}">
                <a16:creationId xmlns:a16="http://schemas.microsoft.com/office/drawing/2014/main" id="{C9367490-7AA8-F740-B4E0-69D454BD6D5D}"/>
              </a:ext>
            </a:extLst>
          </p:cNvPr>
          <p:cNvGrpSpPr/>
          <p:nvPr/>
        </p:nvGrpSpPr>
        <p:grpSpPr>
          <a:xfrm>
            <a:off x="3731811" y="1139706"/>
            <a:ext cx="4954990" cy="3468492"/>
            <a:chOff x="457200" y="1188720"/>
            <a:chExt cx="5486400" cy="3840480"/>
          </a:xfrm>
        </p:grpSpPr>
        <p:pic>
          <p:nvPicPr>
            <p:cNvPr id="14" name="Picture 13">
              <a:extLst>
                <a:ext uri="{FF2B5EF4-FFF2-40B4-BE49-F238E27FC236}">
                  <a16:creationId xmlns:a16="http://schemas.microsoft.com/office/drawing/2014/main" id="{8F01C696-0DCC-A847-A650-AD8AEE7EC75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57200" y="1188720"/>
              <a:ext cx="5486400" cy="3840480"/>
            </a:xfrm>
            <a:prstGeom prst="rect">
              <a:avLst/>
            </a:prstGeom>
          </p:spPr>
        </p:pic>
        <p:sp>
          <p:nvSpPr>
            <p:cNvPr id="15" name="Rectangle 14">
              <a:extLst>
                <a:ext uri="{FF2B5EF4-FFF2-40B4-BE49-F238E27FC236}">
                  <a16:creationId xmlns:a16="http://schemas.microsoft.com/office/drawing/2014/main" id="{42AFE3E6-7209-1C48-8BA8-A0A037013A96}"/>
                </a:ext>
              </a:extLst>
            </p:cNvPr>
            <p:cNvSpPr/>
            <p:nvPr/>
          </p:nvSpPr>
          <p:spPr>
            <a:xfrm>
              <a:off x="768927" y="4364182"/>
              <a:ext cx="976746" cy="1246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 Placeholder 3">
            <a:extLst>
              <a:ext uri="{FF2B5EF4-FFF2-40B4-BE49-F238E27FC236}">
                <a16:creationId xmlns:a16="http://schemas.microsoft.com/office/drawing/2014/main" id="{6CAFE055-2831-5A4E-BE31-9EF09DDE4F44}"/>
              </a:ext>
            </a:extLst>
          </p:cNvPr>
          <p:cNvSpPr txBox="1">
            <a:spLocks/>
          </p:cNvSpPr>
          <p:nvPr/>
        </p:nvSpPr>
        <p:spPr>
          <a:xfrm>
            <a:off x="288425" y="4037992"/>
            <a:ext cx="3768101" cy="963203"/>
          </a:xfrm>
          <a:prstGeom prst="rect">
            <a:avLst/>
          </a:prstGeom>
        </p:spPr>
        <p:txBody>
          <a:bodyPr vert="horz" lIns="68580" tIns="34290" rIns="68580" bIns="34290" rtlCol="0">
            <a:normAutofit fontScale="85000" lnSpcReduction="10000"/>
          </a:bodyPr>
          <a:lstStyle>
            <a:lvl1pPr marL="342900" indent="-342900" algn="l" defTabSz="914400" rtl="0" eaLnBrk="1" latinLnBrk="0" hangingPunct="1">
              <a:spcBef>
                <a:spcPct val="20000"/>
              </a:spcBef>
              <a:buFont typeface="Arial" pitchFamily="34" charset="0"/>
              <a:buChar char="•"/>
              <a:defRPr sz="2800" b="0" kern="1200">
                <a:solidFill>
                  <a:schemeClr val="accent6">
                    <a:lumMod val="50000"/>
                  </a:schemeClr>
                </a:solidFill>
                <a:latin typeface="Calibri"/>
                <a:ea typeface="+mn-ea"/>
                <a:cs typeface="Calibri"/>
              </a:defRPr>
            </a:lvl1pPr>
            <a:lvl2pPr marL="742950" indent="-285750" algn="l" defTabSz="914400" rtl="0" eaLnBrk="1" latinLnBrk="0" hangingPunct="1">
              <a:spcBef>
                <a:spcPct val="20000"/>
              </a:spcBef>
              <a:buFont typeface="Arial" pitchFamily="34" charset="0"/>
              <a:buChar char="–"/>
              <a:defRPr sz="2600" kern="1200">
                <a:solidFill>
                  <a:schemeClr val="accent6">
                    <a:lumMod val="50000"/>
                  </a:schemeClr>
                </a:solidFill>
                <a:latin typeface="Calibri"/>
                <a:ea typeface="+mn-ea"/>
                <a:cs typeface="Calibri"/>
              </a:defRPr>
            </a:lvl2pPr>
            <a:lvl3pPr marL="1143000" indent="-228600" algn="l" defTabSz="914400" rtl="0" eaLnBrk="1" latinLnBrk="0" hangingPunct="1">
              <a:spcBef>
                <a:spcPct val="20000"/>
              </a:spcBef>
              <a:buFont typeface="Arial" pitchFamily="34" charset="0"/>
              <a:buChar char="•"/>
              <a:defRPr sz="2400" kern="1200">
                <a:solidFill>
                  <a:schemeClr val="accent6">
                    <a:lumMod val="50000"/>
                  </a:schemeClr>
                </a:solidFill>
                <a:latin typeface="Calibri"/>
                <a:ea typeface="+mn-ea"/>
                <a:cs typeface="Calibri"/>
              </a:defRPr>
            </a:lvl3pPr>
            <a:lvl4pPr marL="1600200" indent="-228600" algn="l" defTabSz="914400" rtl="0" eaLnBrk="1" latinLnBrk="0" hangingPunct="1">
              <a:spcBef>
                <a:spcPct val="20000"/>
              </a:spcBef>
              <a:buFont typeface="Arial" pitchFamily="34" charset="0"/>
              <a:buChar char="–"/>
              <a:defRPr sz="2000" kern="1200">
                <a:solidFill>
                  <a:schemeClr val="accent6">
                    <a:lumMod val="50000"/>
                  </a:schemeClr>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chemeClr val="accent6">
                    <a:lumMod val="50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Exclusions provide a means to model </a:t>
            </a:r>
            <a:r>
              <a:rPr lang="en-US" sz="1600" b="1" dirty="0"/>
              <a:t>siting considerations </a:t>
            </a:r>
            <a:r>
              <a:rPr lang="en-US" sz="1600" dirty="0"/>
              <a:t>and resulting </a:t>
            </a:r>
            <a:r>
              <a:rPr lang="en-US" sz="1600" b="1" dirty="0"/>
              <a:t>supply impacts</a:t>
            </a:r>
            <a:r>
              <a:rPr lang="en-US" sz="1600" dirty="0"/>
              <a:t>. </a:t>
            </a:r>
          </a:p>
          <a:p>
            <a:r>
              <a:rPr lang="en-US" sz="1600" dirty="0"/>
              <a:t>Exclusions typically represent </a:t>
            </a:r>
            <a:r>
              <a:rPr lang="en-US" sz="1600" b="1" dirty="0"/>
              <a:t>sociopolitical</a:t>
            </a:r>
            <a:r>
              <a:rPr lang="en-US" sz="1600" dirty="0"/>
              <a:t>, </a:t>
            </a:r>
            <a:r>
              <a:rPr lang="en-US" sz="1600" b="1" dirty="0"/>
              <a:t>ecological</a:t>
            </a:r>
            <a:r>
              <a:rPr lang="en-US" sz="1600" dirty="0"/>
              <a:t>, and </a:t>
            </a:r>
            <a:r>
              <a:rPr lang="en-US" sz="1600" b="1" dirty="0"/>
              <a:t>technical</a:t>
            </a:r>
            <a:r>
              <a:rPr lang="en-US" sz="1600" dirty="0"/>
              <a:t> </a:t>
            </a:r>
            <a:r>
              <a:rPr lang="en-US" sz="1600" b="1" dirty="0"/>
              <a:t>constraints</a:t>
            </a:r>
            <a:r>
              <a:rPr lang="en-US" sz="1600" dirty="0"/>
              <a:t>.  </a:t>
            </a:r>
          </a:p>
        </p:txBody>
      </p:sp>
    </p:spTree>
    <p:extLst>
      <p:ext uri="{BB962C8B-B14F-4D97-AF65-F5344CB8AC3E}">
        <p14:creationId xmlns:p14="http://schemas.microsoft.com/office/powerpoint/2010/main" val="1964603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FACC-306F-8248-A2C7-242C4F914041}"/>
              </a:ext>
            </a:extLst>
          </p:cNvPr>
          <p:cNvSpPr>
            <a:spLocks noGrp="1"/>
          </p:cNvSpPr>
          <p:nvPr>
            <p:ph type="title"/>
          </p:nvPr>
        </p:nvSpPr>
        <p:spPr/>
        <p:txBody>
          <a:bodyPr/>
          <a:lstStyle/>
          <a:p>
            <a:r>
              <a:rPr lang="en-US"/>
              <a:t>Solar and Wind Potential</a:t>
            </a:r>
          </a:p>
        </p:txBody>
      </p:sp>
      <p:sp>
        <p:nvSpPr>
          <p:cNvPr id="3" name="Text Placeholder 2">
            <a:extLst>
              <a:ext uri="{FF2B5EF4-FFF2-40B4-BE49-F238E27FC236}">
                <a16:creationId xmlns:a16="http://schemas.microsoft.com/office/drawing/2014/main" id="{85940392-C3FF-BB4F-807D-2037D370DF71}"/>
              </a:ext>
            </a:extLst>
          </p:cNvPr>
          <p:cNvSpPr>
            <a:spLocks noGrp="1"/>
          </p:cNvSpPr>
          <p:nvPr>
            <p:ph type="body" sz="quarter" idx="10"/>
          </p:nvPr>
        </p:nvSpPr>
        <p:spPr>
          <a:xfrm>
            <a:off x="457201" y="1124857"/>
            <a:ext cx="3489158" cy="3621769"/>
          </a:xfrm>
        </p:spPr>
        <p:txBody>
          <a:bodyPr>
            <a:normAutofit fontScale="92500" lnSpcReduction="10000"/>
          </a:bodyPr>
          <a:lstStyle/>
          <a:p>
            <a:pPr marL="0" indent="0">
              <a:buNone/>
            </a:pPr>
            <a:r>
              <a:rPr lang="en-US"/>
              <a:t>Wind and solar potential is often assessed in terms of geographic (or resource), technical, and economic potential. The results of this analysis </a:t>
            </a:r>
            <a:r>
              <a:rPr lang="en-US">
                <a:solidFill>
                  <a:schemeClr val="accent2">
                    <a:lumMod val="60000"/>
                    <a:lumOff val="40000"/>
                  </a:schemeClr>
                </a:solidFill>
              </a:rPr>
              <a:t>characterize the developable quantity, quality, and cost of wind and solar resources that can be sorted to represent a supply curve.</a:t>
            </a:r>
          </a:p>
        </p:txBody>
      </p:sp>
      <p:pic>
        <p:nvPicPr>
          <p:cNvPr id="4" name="Picture 3">
            <a:extLst>
              <a:ext uri="{FF2B5EF4-FFF2-40B4-BE49-F238E27FC236}">
                <a16:creationId xmlns:a16="http://schemas.microsoft.com/office/drawing/2014/main" id="{F3AF1DAE-D9C9-4644-9BF8-B9AA56033E4D}"/>
              </a:ext>
            </a:extLst>
          </p:cNvPr>
          <p:cNvPicPr>
            <a:picLocks noChangeAspect="1"/>
          </p:cNvPicPr>
          <p:nvPr/>
        </p:nvPicPr>
        <p:blipFill>
          <a:blip r:embed="rId2"/>
          <a:stretch>
            <a:fillRect/>
          </a:stretch>
        </p:blipFill>
        <p:spPr>
          <a:xfrm>
            <a:off x="4017730" y="1112877"/>
            <a:ext cx="4982783" cy="3633749"/>
          </a:xfrm>
          <a:prstGeom prst="rect">
            <a:avLst/>
          </a:prstGeom>
          <a:effectLst>
            <a:outerShdw blurRad="50800" dist="38100" dir="2700000" algn="tl" rotWithShape="0">
              <a:prstClr val="black">
                <a:alpha val="40000"/>
              </a:prstClr>
            </a:outerShdw>
          </a:effectLst>
        </p:spPr>
      </p:pic>
      <p:sp>
        <p:nvSpPr>
          <p:cNvPr id="5" name="Line Callout 1 4">
            <a:extLst>
              <a:ext uri="{FF2B5EF4-FFF2-40B4-BE49-F238E27FC236}">
                <a16:creationId xmlns:a16="http://schemas.microsoft.com/office/drawing/2014/main" id="{9AC9AACA-2E64-9545-B0EB-978850A594DD}"/>
              </a:ext>
            </a:extLst>
          </p:cNvPr>
          <p:cNvSpPr/>
          <p:nvPr/>
        </p:nvSpPr>
        <p:spPr>
          <a:xfrm>
            <a:off x="7170821" y="144380"/>
            <a:ext cx="1515980" cy="685250"/>
          </a:xfrm>
          <a:prstGeom prst="borderCallout1">
            <a:avLst>
              <a:gd name="adj1" fmla="val 50856"/>
              <a:gd name="adj2" fmla="val -623"/>
              <a:gd name="adj3" fmla="val 146368"/>
              <a:gd name="adj4" fmla="val -223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PV and Wind potential</a:t>
            </a:r>
          </a:p>
        </p:txBody>
      </p:sp>
      <p:sp>
        <p:nvSpPr>
          <p:cNvPr id="6" name="Line Callout 1 5">
            <a:extLst>
              <a:ext uri="{FF2B5EF4-FFF2-40B4-BE49-F238E27FC236}">
                <a16:creationId xmlns:a16="http://schemas.microsoft.com/office/drawing/2014/main" id="{8557A77B-DDE6-224A-B46F-27D681921B31}"/>
              </a:ext>
            </a:extLst>
          </p:cNvPr>
          <p:cNvSpPr/>
          <p:nvPr/>
        </p:nvSpPr>
        <p:spPr>
          <a:xfrm>
            <a:off x="4303869" y="1886500"/>
            <a:ext cx="1515980" cy="685250"/>
          </a:xfrm>
          <a:prstGeom prst="borderCallout1">
            <a:avLst>
              <a:gd name="adj1" fmla="val 57879"/>
              <a:gd name="adj2" fmla="val 100965"/>
              <a:gd name="adj3" fmla="val 82156"/>
              <a:gd name="adj4" fmla="val 1304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Wind potential only</a:t>
            </a:r>
          </a:p>
        </p:txBody>
      </p:sp>
      <p:sp>
        <p:nvSpPr>
          <p:cNvPr id="7" name="Line Callout 1 6">
            <a:extLst>
              <a:ext uri="{FF2B5EF4-FFF2-40B4-BE49-F238E27FC236}">
                <a16:creationId xmlns:a16="http://schemas.microsoft.com/office/drawing/2014/main" id="{28D43CC9-6964-5144-8A9F-3AD9B666FE40}"/>
              </a:ext>
            </a:extLst>
          </p:cNvPr>
          <p:cNvSpPr/>
          <p:nvPr/>
        </p:nvSpPr>
        <p:spPr>
          <a:xfrm>
            <a:off x="6987482" y="2571750"/>
            <a:ext cx="1515980" cy="685250"/>
          </a:xfrm>
          <a:prstGeom prst="borderCallout1">
            <a:avLst>
              <a:gd name="adj1" fmla="val 50856"/>
              <a:gd name="adj2" fmla="val 738"/>
              <a:gd name="adj3" fmla="val 148375"/>
              <a:gd name="adj4" fmla="val -5955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PV potential only</a:t>
            </a:r>
          </a:p>
        </p:txBody>
      </p:sp>
    </p:spTree>
    <p:extLst>
      <p:ext uri="{BB962C8B-B14F-4D97-AF65-F5344CB8AC3E}">
        <p14:creationId xmlns:p14="http://schemas.microsoft.com/office/powerpoint/2010/main" val="4251100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724B92-BBE1-D94F-B6A4-7178D5A75806}"/>
              </a:ext>
            </a:extLst>
          </p:cNvPr>
          <p:cNvSpPr>
            <a:spLocks noGrp="1"/>
          </p:cNvSpPr>
          <p:nvPr>
            <p:ph type="title"/>
          </p:nvPr>
        </p:nvSpPr>
        <p:spPr>
          <a:xfrm>
            <a:off x="457199" y="0"/>
            <a:ext cx="5936343" cy="907143"/>
          </a:xfrm>
        </p:spPr>
        <p:txBody>
          <a:bodyPr/>
          <a:lstStyle/>
          <a:p>
            <a:r>
              <a:rPr lang="en-US" dirty="0"/>
              <a:t>Potential to Power Plants</a:t>
            </a:r>
          </a:p>
        </p:txBody>
      </p:sp>
      <p:sp>
        <p:nvSpPr>
          <p:cNvPr id="4" name="Text Placeholder 6">
            <a:extLst>
              <a:ext uri="{FF2B5EF4-FFF2-40B4-BE49-F238E27FC236}">
                <a16:creationId xmlns:a16="http://schemas.microsoft.com/office/drawing/2014/main" id="{A38B67F5-10C5-AB45-B092-3B1BA3C211FE}"/>
              </a:ext>
            </a:extLst>
          </p:cNvPr>
          <p:cNvSpPr>
            <a:spLocks noGrp="1"/>
          </p:cNvSpPr>
          <p:nvPr>
            <p:ph type="body" sz="quarter" idx="10"/>
          </p:nvPr>
        </p:nvSpPr>
        <p:spPr>
          <a:xfrm>
            <a:off x="219252" y="1201822"/>
            <a:ext cx="3764165" cy="3845594"/>
          </a:xfrm>
        </p:spPr>
        <p:txBody>
          <a:bodyPr>
            <a:normAutofit fontScale="77500" lnSpcReduction="20000"/>
          </a:bodyPr>
          <a:lstStyle/>
          <a:p>
            <a:r>
              <a:rPr lang="en-US" dirty="0"/>
              <a:t>Each wind farm and PV plant quantifies:</a:t>
            </a:r>
          </a:p>
          <a:p>
            <a:pPr lvl="1"/>
            <a:r>
              <a:rPr lang="en-US" dirty="0"/>
              <a:t>Multi-year mean capacity factor (%)</a:t>
            </a:r>
          </a:p>
          <a:p>
            <a:pPr lvl="1"/>
            <a:r>
              <a:rPr lang="en-US" dirty="0"/>
              <a:t>LCOE ($/MWh)</a:t>
            </a:r>
          </a:p>
          <a:p>
            <a:pPr lvl="1"/>
            <a:r>
              <a:rPr lang="en-US" dirty="0"/>
              <a:t>Interconnection costs ($/MWh)</a:t>
            </a:r>
          </a:p>
          <a:p>
            <a:pPr lvl="1"/>
            <a:r>
              <a:rPr lang="en-US" dirty="0"/>
              <a:t>Available land (</a:t>
            </a:r>
            <a:r>
              <a:rPr lang="en-US" dirty="0" err="1"/>
              <a:t>sq.km</a:t>
            </a:r>
            <a:r>
              <a:rPr lang="en-US" dirty="0"/>
              <a:t>)</a:t>
            </a:r>
          </a:p>
          <a:p>
            <a:pPr lvl="1"/>
            <a:r>
              <a:rPr lang="en-US" dirty="0"/>
              <a:t>Potential capacity (MW)</a:t>
            </a:r>
          </a:p>
          <a:p>
            <a:r>
              <a:rPr lang="en-US" dirty="0"/>
              <a:t>The technical potential analysis is evaluated at 90m spatial resolution, but aggregated up to discrete power plants for supply curve analysis</a:t>
            </a:r>
          </a:p>
        </p:txBody>
      </p:sp>
      <p:pic>
        <p:nvPicPr>
          <p:cNvPr id="5" name="Picture 4">
            <a:extLst>
              <a:ext uri="{FF2B5EF4-FFF2-40B4-BE49-F238E27FC236}">
                <a16:creationId xmlns:a16="http://schemas.microsoft.com/office/drawing/2014/main" id="{822B4BA3-0678-2C44-B690-BE3D30546302}"/>
              </a:ext>
            </a:extLst>
          </p:cNvPr>
          <p:cNvPicPr>
            <a:picLocks noChangeAspect="1"/>
          </p:cNvPicPr>
          <p:nvPr/>
        </p:nvPicPr>
        <p:blipFill>
          <a:blip r:embed="rId3"/>
          <a:stretch>
            <a:fillRect/>
          </a:stretch>
        </p:blipFill>
        <p:spPr>
          <a:xfrm>
            <a:off x="4221365" y="1055106"/>
            <a:ext cx="3854140" cy="3693551"/>
          </a:xfrm>
          <a:prstGeom prst="rect">
            <a:avLst/>
          </a:prstGeom>
          <a:ln>
            <a:solidFill>
              <a:schemeClr val="accent1"/>
            </a:solidFill>
          </a:ln>
          <a:effectLst>
            <a:outerShdw blurRad="50800" dist="38100" dir="2700000" algn="tl" rotWithShape="0">
              <a:prstClr val="black">
                <a:alpha val="40000"/>
              </a:prstClr>
            </a:outerShdw>
          </a:effectLst>
        </p:spPr>
      </p:pic>
      <p:sp>
        <p:nvSpPr>
          <p:cNvPr id="7" name="Line Callout 1 6">
            <a:extLst>
              <a:ext uri="{FF2B5EF4-FFF2-40B4-BE49-F238E27FC236}">
                <a16:creationId xmlns:a16="http://schemas.microsoft.com/office/drawing/2014/main" id="{D89A9796-6366-E24E-8CE6-A9CB05E43B91}"/>
              </a:ext>
            </a:extLst>
          </p:cNvPr>
          <p:cNvSpPr/>
          <p:nvPr/>
        </p:nvSpPr>
        <p:spPr>
          <a:xfrm>
            <a:off x="6837375" y="514017"/>
            <a:ext cx="1849426" cy="575940"/>
          </a:xfrm>
          <a:prstGeom prst="borderCallout1">
            <a:avLst>
              <a:gd name="adj1" fmla="val 53244"/>
              <a:gd name="adj2" fmla="val -995"/>
              <a:gd name="adj3" fmla="val 95038"/>
              <a:gd name="adj4" fmla="val -286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Discrete PV power plant</a:t>
            </a:r>
          </a:p>
        </p:txBody>
      </p:sp>
      <p:pic>
        <p:nvPicPr>
          <p:cNvPr id="8" name="Picture 7">
            <a:extLst>
              <a:ext uri="{FF2B5EF4-FFF2-40B4-BE49-F238E27FC236}">
                <a16:creationId xmlns:a16="http://schemas.microsoft.com/office/drawing/2014/main" id="{609532B0-B170-6846-A8E4-D61363419E8E}"/>
              </a:ext>
            </a:extLst>
          </p:cNvPr>
          <p:cNvPicPr>
            <a:picLocks noChangeAspect="1"/>
          </p:cNvPicPr>
          <p:nvPr/>
        </p:nvPicPr>
        <p:blipFill>
          <a:blip r:embed="rId4"/>
          <a:stretch>
            <a:fillRect/>
          </a:stretch>
        </p:blipFill>
        <p:spPr>
          <a:xfrm>
            <a:off x="5621973" y="1842551"/>
            <a:ext cx="3421606" cy="3218448"/>
          </a:xfrm>
          <a:prstGeom prst="rect">
            <a:avLst/>
          </a:prstGeom>
          <a:ln>
            <a:solidFill>
              <a:schemeClr val="accent1">
                <a:shade val="95000"/>
                <a:satMod val="105000"/>
              </a:schemeClr>
            </a:solidFill>
          </a:ln>
          <a:effectLst>
            <a:outerShdw blurRad="50800" dist="38100" dir="2700000" algn="tl" rotWithShape="0">
              <a:prstClr val="black">
                <a:alpha val="40000"/>
              </a:prstClr>
            </a:outerShdw>
          </a:effectLst>
        </p:spPr>
      </p:pic>
      <p:sp>
        <p:nvSpPr>
          <p:cNvPr id="9" name="Line Callout 1 8">
            <a:extLst>
              <a:ext uri="{FF2B5EF4-FFF2-40B4-BE49-F238E27FC236}">
                <a16:creationId xmlns:a16="http://schemas.microsoft.com/office/drawing/2014/main" id="{DDFFA855-570E-A24E-9674-FF3970D9CC28}"/>
              </a:ext>
            </a:extLst>
          </p:cNvPr>
          <p:cNvSpPr/>
          <p:nvPr/>
        </p:nvSpPr>
        <p:spPr>
          <a:xfrm>
            <a:off x="4697260" y="3918608"/>
            <a:ext cx="1849426" cy="575940"/>
          </a:xfrm>
          <a:prstGeom prst="borderCallout1">
            <a:avLst>
              <a:gd name="adj1" fmla="val 53244"/>
              <a:gd name="adj2" fmla="val 100492"/>
              <a:gd name="adj3" fmla="val 11477"/>
              <a:gd name="adj4" fmla="val 1441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Discrete wind farm</a:t>
            </a:r>
          </a:p>
        </p:txBody>
      </p:sp>
    </p:spTree>
    <p:extLst>
      <p:ext uri="{BB962C8B-B14F-4D97-AF65-F5344CB8AC3E}">
        <p14:creationId xmlns:p14="http://schemas.microsoft.com/office/powerpoint/2010/main" val="1922116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724B92-BBE1-D94F-B6A4-7178D5A75806}"/>
              </a:ext>
            </a:extLst>
          </p:cNvPr>
          <p:cNvSpPr>
            <a:spLocks noGrp="1"/>
          </p:cNvSpPr>
          <p:nvPr>
            <p:ph type="title"/>
          </p:nvPr>
        </p:nvSpPr>
        <p:spPr>
          <a:xfrm>
            <a:off x="457199" y="0"/>
            <a:ext cx="5936343" cy="907143"/>
          </a:xfrm>
        </p:spPr>
        <p:txBody>
          <a:bodyPr/>
          <a:lstStyle/>
          <a:p>
            <a:r>
              <a:rPr lang="en-US" sz="3200" dirty="0"/>
              <a:t>Each site has an associated capacity factor profile</a:t>
            </a:r>
            <a:endParaRPr lang="en-US" dirty="0"/>
          </a:p>
        </p:txBody>
      </p:sp>
      <p:pic>
        <p:nvPicPr>
          <p:cNvPr id="10" name="Google Shape;457;p45">
            <a:extLst>
              <a:ext uri="{FF2B5EF4-FFF2-40B4-BE49-F238E27FC236}">
                <a16:creationId xmlns:a16="http://schemas.microsoft.com/office/drawing/2014/main" id="{193945BC-ADE3-BD42-AD96-D202E1DE1EB5}"/>
              </a:ext>
            </a:extLst>
          </p:cNvPr>
          <p:cNvPicPr preferRelativeResize="0"/>
          <p:nvPr/>
        </p:nvPicPr>
        <p:blipFill>
          <a:blip r:embed="rId3">
            <a:alphaModFix/>
          </a:blip>
          <a:stretch>
            <a:fillRect/>
          </a:stretch>
        </p:blipFill>
        <p:spPr>
          <a:xfrm>
            <a:off x="806406" y="909490"/>
            <a:ext cx="7531188" cy="4236300"/>
          </a:xfrm>
          <a:prstGeom prst="rect">
            <a:avLst/>
          </a:prstGeom>
          <a:noFill/>
          <a:ln>
            <a:noFill/>
          </a:ln>
        </p:spPr>
      </p:pic>
      <p:pic>
        <p:nvPicPr>
          <p:cNvPr id="11" name="Picture 2">
            <a:extLst>
              <a:ext uri="{FF2B5EF4-FFF2-40B4-BE49-F238E27FC236}">
                <a16:creationId xmlns:a16="http://schemas.microsoft.com/office/drawing/2014/main" id="{AFC2E3A1-2EF3-EB4C-BE9A-CDDE948E7A6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74950" y="2937152"/>
            <a:ext cx="3975100" cy="108694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4">
            <a:extLst>
              <a:ext uri="{FF2B5EF4-FFF2-40B4-BE49-F238E27FC236}">
                <a16:creationId xmlns:a16="http://schemas.microsoft.com/office/drawing/2014/main" id="{2337CB91-5D61-B146-B9CC-61B5F37AE5F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550" y="935242"/>
            <a:ext cx="4317988" cy="11807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3" name="Straight Arrow Connector 12">
            <a:extLst>
              <a:ext uri="{FF2B5EF4-FFF2-40B4-BE49-F238E27FC236}">
                <a16:creationId xmlns:a16="http://schemas.microsoft.com/office/drawing/2014/main" id="{6BCB8AB7-0E2F-C640-AC5F-B7A05222CA02}"/>
              </a:ext>
            </a:extLst>
          </p:cNvPr>
          <p:cNvCxnSpPr>
            <a:cxnSpLocks/>
          </p:cNvCxnSpPr>
          <p:nvPr/>
        </p:nvCxnSpPr>
        <p:spPr>
          <a:xfrm flipV="1">
            <a:off x="1524000" y="2074643"/>
            <a:ext cx="57150" cy="17907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 name="Straight Arrow Connector 13">
            <a:extLst>
              <a:ext uri="{FF2B5EF4-FFF2-40B4-BE49-F238E27FC236}">
                <a16:creationId xmlns:a16="http://schemas.microsoft.com/office/drawing/2014/main" id="{3E88F952-B1E1-0945-960A-E33FBEF27F6E}"/>
              </a:ext>
            </a:extLst>
          </p:cNvPr>
          <p:cNvCxnSpPr>
            <a:cxnSpLocks/>
          </p:cNvCxnSpPr>
          <p:nvPr/>
        </p:nvCxnSpPr>
        <p:spPr>
          <a:xfrm flipV="1">
            <a:off x="2152650" y="3801843"/>
            <a:ext cx="679450" cy="44450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16268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724B92-BBE1-D94F-B6A4-7178D5A75806}"/>
              </a:ext>
            </a:extLst>
          </p:cNvPr>
          <p:cNvSpPr>
            <a:spLocks noGrp="1"/>
          </p:cNvSpPr>
          <p:nvPr>
            <p:ph type="title"/>
          </p:nvPr>
        </p:nvSpPr>
        <p:spPr>
          <a:xfrm>
            <a:off x="457199" y="0"/>
            <a:ext cx="5936343" cy="907143"/>
          </a:xfrm>
        </p:spPr>
        <p:txBody>
          <a:bodyPr/>
          <a:lstStyle/>
          <a:p>
            <a:r>
              <a:rPr lang="en-US" sz="3200" dirty="0"/>
              <a:t>Aggregating for Supply Curve: Technical Potential</a:t>
            </a:r>
            <a:endParaRPr lang="en-US" dirty="0"/>
          </a:p>
        </p:txBody>
      </p:sp>
      <p:sp>
        <p:nvSpPr>
          <p:cNvPr id="16" name="Content Placeholder 1">
            <a:extLst>
              <a:ext uri="{FF2B5EF4-FFF2-40B4-BE49-F238E27FC236}">
                <a16:creationId xmlns:a16="http://schemas.microsoft.com/office/drawing/2014/main" id="{4044420A-C6CD-E749-95AE-0AF41EDCCA21}"/>
              </a:ext>
            </a:extLst>
          </p:cNvPr>
          <p:cNvSpPr txBox="1">
            <a:spLocks/>
          </p:cNvSpPr>
          <p:nvPr/>
        </p:nvSpPr>
        <p:spPr>
          <a:xfrm>
            <a:off x="1267520" y="1035690"/>
            <a:ext cx="7731820" cy="775993"/>
          </a:xfrm>
          <a:prstGeom prst="rect">
            <a:avLst/>
          </a:prstGeom>
        </p:spPr>
        <p:txBody>
          <a:bodyPr vert="horz" lIns="68580" tIns="34290" rIns="68580" bIns="34290" rtlCol="0" anchor="t">
            <a:normAutofit fontScale="92500"/>
          </a:bodyPr>
          <a:lstStyle>
            <a:lvl1pPr marL="342900" indent="-342900" algn="l" defTabSz="457200" rtl="0" eaLnBrk="1" latinLnBrk="0" hangingPunct="1">
              <a:spcBef>
                <a:spcPct val="20000"/>
              </a:spcBef>
              <a:buFont typeface="Arial"/>
              <a:buChar char="•"/>
              <a:defRPr sz="3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t>Annual Technical Potential=</a:t>
            </a:r>
          </a:p>
          <a:p>
            <a:pPr marL="0" indent="0">
              <a:buNone/>
            </a:pPr>
            <a:r>
              <a:rPr lang="en-US" sz="1400" dirty="0">
                <a:solidFill>
                  <a:schemeClr val="accent6">
                    <a:lumMod val="10000"/>
                  </a:schemeClr>
                </a:solidFill>
              </a:rPr>
              <a:t>   		Available area (km</a:t>
            </a:r>
            <a:r>
              <a:rPr lang="en-US" sz="1400" baseline="30000" dirty="0">
                <a:solidFill>
                  <a:schemeClr val="accent6">
                    <a:lumMod val="10000"/>
                  </a:schemeClr>
                </a:solidFill>
              </a:rPr>
              <a:t>2</a:t>
            </a:r>
            <a:r>
              <a:rPr lang="en-US" sz="1400" dirty="0">
                <a:solidFill>
                  <a:schemeClr val="accent6">
                    <a:lumMod val="10000"/>
                  </a:schemeClr>
                </a:solidFill>
              </a:rPr>
              <a:t>) </a:t>
            </a:r>
            <a:r>
              <a:rPr lang="en-US" sz="1400" dirty="0"/>
              <a:t>* </a:t>
            </a:r>
            <a:r>
              <a:rPr lang="en-US" sz="1400" b="1" dirty="0">
                <a:solidFill>
                  <a:srgbClr val="FF0000"/>
                </a:solidFill>
              </a:rPr>
              <a:t>Capacity Density (MW/km</a:t>
            </a:r>
            <a:r>
              <a:rPr lang="en-US" sz="1400" b="1" baseline="30000" dirty="0">
                <a:solidFill>
                  <a:srgbClr val="FF0000"/>
                </a:solidFill>
              </a:rPr>
              <a:t>2</a:t>
            </a:r>
            <a:r>
              <a:rPr lang="en-US" sz="1400" b="1" dirty="0">
                <a:solidFill>
                  <a:srgbClr val="FF0000"/>
                </a:solidFill>
              </a:rPr>
              <a:t>)</a:t>
            </a:r>
            <a:r>
              <a:rPr lang="en-US" sz="1400" dirty="0"/>
              <a:t> * Mean Net Capacity Factor * 8760 hours</a:t>
            </a:r>
          </a:p>
          <a:p>
            <a:pPr marL="0" indent="0">
              <a:buNone/>
            </a:pPr>
            <a:endParaRPr lang="en-US" sz="1500" dirty="0"/>
          </a:p>
        </p:txBody>
      </p:sp>
      <p:sp>
        <p:nvSpPr>
          <p:cNvPr id="17" name="Text Placeholder 2">
            <a:extLst>
              <a:ext uri="{FF2B5EF4-FFF2-40B4-BE49-F238E27FC236}">
                <a16:creationId xmlns:a16="http://schemas.microsoft.com/office/drawing/2014/main" id="{727C8A00-9009-2D4F-B568-7568DAFF498B}"/>
              </a:ext>
            </a:extLst>
          </p:cNvPr>
          <p:cNvSpPr txBox="1">
            <a:spLocks/>
          </p:cNvSpPr>
          <p:nvPr/>
        </p:nvSpPr>
        <p:spPr>
          <a:xfrm>
            <a:off x="2427090" y="1980403"/>
            <a:ext cx="3030141" cy="479822"/>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a:t>PV Plant</a:t>
            </a:r>
          </a:p>
        </p:txBody>
      </p:sp>
      <p:sp>
        <p:nvSpPr>
          <p:cNvPr id="18" name="Text Placeholder 4">
            <a:extLst>
              <a:ext uri="{FF2B5EF4-FFF2-40B4-BE49-F238E27FC236}">
                <a16:creationId xmlns:a16="http://schemas.microsoft.com/office/drawing/2014/main" id="{BCAE9160-EC21-C84B-A486-20864228A8C7}"/>
              </a:ext>
            </a:extLst>
          </p:cNvPr>
          <p:cNvSpPr txBox="1">
            <a:spLocks/>
          </p:cNvSpPr>
          <p:nvPr/>
        </p:nvSpPr>
        <p:spPr>
          <a:xfrm>
            <a:off x="5567959" y="1980403"/>
            <a:ext cx="3031331" cy="479822"/>
          </a:xfrm>
          <a:prstGeom prst="rect">
            <a:avLst/>
          </a:prstGeom>
        </p:spPr>
        <p:txBody>
          <a:bodyPr/>
          <a:lstStyle>
            <a:lvl1pPr marL="342900" indent="-342900" algn="l" defTabSz="457200" rtl="0" eaLnBrk="1" latinLnBrk="0" hangingPunct="1">
              <a:spcBef>
                <a:spcPct val="20000"/>
              </a:spcBef>
              <a:buFont typeface="Arial"/>
              <a:buChar char="•"/>
              <a:defRPr sz="3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a:t>Wind Plant</a:t>
            </a:r>
          </a:p>
        </p:txBody>
      </p:sp>
      <p:pic>
        <p:nvPicPr>
          <p:cNvPr id="19" name="Content Placeholder 7">
            <a:extLst>
              <a:ext uri="{FF2B5EF4-FFF2-40B4-BE49-F238E27FC236}">
                <a16:creationId xmlns:a16="http://schemas.microsoft.com/office/drawing/2014/main" id="{690C7E34-D2F3-B44E-85FF-C863F1EAEEA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24803" y="2347262"/>
            <a:ext cx="1990497" cy="2128356"/>
          </a:xfrm>
          <a:prstGeom prst="rect">
            <a:avLst/>
          </a:prstGeom>
        </p:spPr>
      </p:pic>
      <p:pic>
        <p:nvPicPr>
          <p:cNvPr id="20" name="Content Placeholder 9">
            <a:extLst>
              <a:ext uri="{FF2B5EF4-FFF2-40B4-BE49-F238E27FC236}">
                <a16:creationId xmlns:a16="http://schemas.microsoft.com/office/drawing/2014/main" id="{D92C21FF-532B-3F41-8CE0-A370D1BA7922}"/>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760125" y="2421019"/>
            <a:ext cx="2105789" cy="2059453"/>
          </a:xfrm>
          <a:prstGeom prst="rect">
            <a:avLst/>
          </a:prstGeom>
        </p:spPr>
      </p:pic>
      <p:sp>
        <p:nvSpPr>
          <p:cNvPr id="21" name="TextBox 20">
            <a:extLst>
              <a:ext uri="{FF2B5EF4-FFF2-40B4-BE49-F238E27FC236}">
                <a16:creationId xmlns:a16="http://schemas.microsoft.com/office/drawing/2014/main" id="{44536B22-0EC8-284F-89E8-1BB14254D3DC}"/>
              </a:ext>
            </a:extLst>
          </p:cNvPr>
          <p:cNvSpPr txBox="1"/>
          <p:nvPr/>
        </p:nvSpPr>
        <p:spPr>
          <a:xfrm>
            <a:off x="2399204" y="4598483"/>
            <a:ext cx="2814938" cy="300082"/>
          </a:xfrm>
          <a:prstGeom prst="rect">
            <a:avLst/>
          </a:prstGeom>
          <a:noFill/>
        </p:spPr>
        <p:txBody>
          <a:bodyPr wrap="none" rtlCol="0">
            <a:spAutoFit/>
          </a:bodyPr>
          <a:lstStyle/>
          <a:p>
            <a:r>
              <a:rPr lang="en-US" sz="1350" i="1" dirty="0"/>
              <a:t>Typically 28-36 MW/km</a:t>
            </a:r>
            <a:r>
              <a:rPr lang="en-US" sz="1350" i="1" baseline="30000" dirty="0"/>
              <a:t>2</a:t>
            </a:r>
            <a:r>
              <a:rPr lang="en-US" sz="1350" i="1" dirty="0"/>
              <a:t> Fixed-Tilt PV</a:t>
            </a:r>
          </a:p>
        </p:txBody>
      </p:sp>
      <p:sp>
        <p:nvSpPr>
          <p:cNvPr id="22" name="TextBox 21">
            <a:extLst>
              <a:ext uri="{FF2B5EF4-FFF2-40B4-BE49-F238E27FC236}">
                <a16:creationId xmlns:a16="http://schemas.microsoft.com/office/drawing/2014/main" id="{92B4CB94-B6E3-0C46-8AA3-05622B38518A}"/>
              </a:ext>
            </a:extLst>
          </p:cNvPr>
          <p:cNvSpPr txBox="1"/>
          <p:nvPr/>
        </p:nvSpPr>
        <p:spPr>
          <a:xfrm>
            <a:off x="6049361" y="4542395"/>
            <a:ext cx="2549929" cy="300082"/>
          </a:xfrm>
          <a:prstGeom prst="rect">
            <a:avLst/>
          </a:prstGeom>
          <a:noFill/>
        </p:spPr>
        <p:txBody>
          <a:bodyPr wrap="none" rtlCol="0">
            <a:spAutoFit/>
          </a:bodyPr>
          <a:lstStyle/>
          <a:p>
            <a:r>
              <a:rPr lang="en-US" sz="1350" i="1"/>
              <a:t>Typically 3-5 MW/km</a:t>
            </a:r>
            <a:r>
              <a:rPr lang="en-US" sz="1350" i="1" baseline="30000"/>
              <a:t>2</a:t>
            </a:r>
            <a:r>
              <a:rPr lang="en-US" sz="1350" i="1"/>
              <a:t> Wind Plant</a:t>
            </a:r>
          </a:p>
        </p:txBody>
      </p:sp>
      <p:pic>
        <p:nvPicPr>
          <p:cNvPr id="23" name="Picture 22">
            <a:extLst>
              <a:ext uri="{FF2B5EF4-FFF2-40B4-BE49-F238E27FC236}">
                <a16:creationId xmlns:a16="http://schemas.microsoft.com/office/drawing/2014/main" id="{EA819D41-9B94-F948-9A8D-785C9538E35B}"/>
              </a:ext>
            </a:extLst>
          </p:cNvPr>
          <p:cNvPicPr>
            <a:picLocks noChangeAspect="1"/>
          </p:cNvPicPr>
          <p:nvPr/>
        </p:nvPicPr>
        <p:blipFill>
          <a:blip r:embed="rId5"/>
          <a:stretch>
            <a:fillRect/>
          </a:stretch>
        </p:blipFill>
        <p:spPr>
          <a:xfrm>
            <a:off x="352681" y="2421019"/>
            <a:ext cx="1778000" cy="1485900"/>
          </a:xfrm>
          <a:prstGeom prst="rect">
            <a:avLst/>
          </a:prstGeom>
        </p:spPr>
      </p:pic>
      <p:sp>
        <p:nvSpPr>
          <p:cNvPr id="24" name="Line Callout 1 23">
            <a:extLst>
              <a:ext uri="{FF2B5EF4-FFF2-40B4-BE49-F238E27FC236}">
                <a16:creationId xmlns:a16="http://schemas.microsoft.com/office/drawing/2014/main" id="{44888FE6-DE91-9944-8062-47C87585B2C8}"/>
              </a:ext>
            </a:extLst>
          </p:cNvPr>
          <p:cNvSpPr/>
          <p:nvPr/>
        </p:nvSpPr>
        <p:spPr>
          <a:xfrm>
            <a:off x="235336" y="1766148"/>
            <a:ext cx="1822744" cy="700406"/>
          </a:xfrm>
          <a:prstGeom prst="borderCallout1">
            <a:avLst>
              <a:gd name="adj1" fmla="val 50740"/>
              <a:gd name="adj2" fmla="val 99640"/>
              <a:gd name="adj3" fmla="val -29755"/>
              <a:gd name="adj4" fmla="val 1293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Determined through geographic exclusions and aggregating to discrete power plants</a:t>
            </a:r>
          </a:p>
        </p:txBody>
      </p:sp>
      <p:sp>
        <p:nvSpPr>
          <p:cNvPr id="25" name="Line Callout 1 24">
            <a:extLst>
              <a:ext uri="{FF2B5EF4-FFF2-40B4-BE49-F238E27FC236}">
                <a16:creationId xmlns:a16="http://schemas.microsoft.com/office/drawing/2014/main" id="{41A04B83-BB37-184B-BB27-47699F300DF3}"/>
              </a:ext>
            </a:extLst>
          </p:cNvPr>
          <p:cNvSpPr/>
          <p:nvPr/>
        </p:nvSpPr>
        <p:spPr>
          <a:xfrm>
            <a:off x="6939561" y="262615"/>
            <a:ext cx="1554135" cy="916832"/>
          </a:xfrm>
          <a:prstGeom prst="borderCallout1">
            <a:avLst>
              <a:gd name="adj1" fmla="val 53742"/>
              <a:gd name="adj2" fmla="val -1336"/>
              <a:gd name="adj3" fmla="val 120947"/>
              <a:gd name="adj4" fmla="val -178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System generation and performance determined using solar and wind weather data</a:t>
            </a:r>
          </a:p>
        </p:txBody>
      </p:sp>
      <p:sp>
        <p:nvSpPr>
          <p:cNvPr id="26" name="Left Brace 25">
            <a:extLst>
              <a:ext uri="{FF2B5EF4-FFF2-40B4-BE49-F238E27FC236}">
                <a16:creationId xmlns:a16="http://schemas.microsoft.com/office/drawing/2014/main" id="{4093D19C-A8A0-A54E-AA16-5D3CD94E855A}"/>
              </a:ext>
            </a:extLst>
          </p:cNvPr>
          <p:cNvSpPr/>
          <p:nvPr/>
        </p:nvSpPr>
        <p:spPr>
          <a:xfrm rot="5400000">
            <a:off x="5568826" y="-1069240"/>
            <a:ext cx="236169" cy="5613571"/>
          </a:xfrm>
          <a:prstGeom prst="leftBrace">
            <a:avLst>
              <a:gd name="adj1" fmla="val 8333"/>
              <a:gd name="adj2" fmla="val 6758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7153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724B92-BBE1-D94F-B6A4-7178D5A75806}"/>
              </a:ext>
            </a:extLst>
          </p:cNvPr>
          <p:cNvSpPr>
            <a:spLocks noGrp="1"/>
          </p:cNvSpPr>
          <p:nvPr>
            <p:ph type="title"/>
          </p:nvPr>
        </p:nvSpPr>
        <p:spPr>
          <a:xfrm>
            <a:off x="457199" y="0"/>
            <a:ext cx="5936343" cy="907143"/>
          </a:xfrm>
        </p:spPr>
        <p:txBody>
          <a:bodyPr/>
          <a:lstStyle/>
          <a:p>
            <a:r>
              <a:rPr lang="en-US" dirty="0"/>
              <a:t>Wind Scenarios</a:t>
            </a:r>
          </a:p>
        </p:txBody>
      </p:sp>
      <p:pic>
        <p:nvPicPr>
          <p:cNvPr id="4" name="Picture 2">
            <a:extLst>
              <a:ext uri="{FF2B5EF4-FFF2-40B4-BE49-F238E27FC236}">
                <a16:creationId xmlns:a16="http://schemas.microsoft.com/office/drawing/2014/main" id="{D8EC8086-A4C5-1A49-B580-1D7AACDFC12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0376" y="1002630"/>
            <a:ext cx="6490667" cy="3994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CDE6BDBA-0E83-AA4B-88B1-80FB4FCC9E6E}"/>
              </a:ext>
            </a:extLst>
          </p:cNvPr>
          <p:cNvGraphicFramePr>
            <a:graphicFrameLocks noGrp="1"/>
          </p:cNvGraphicFramePr>
          <p:nvPr>
            <p:extLst>
              <p:ext uri="{D42A27DB-BD31-4B8C-83A1-F6EECF244321}">
                <p14:modId xmlns:p14="http://schemas.microsoft.com/office/powerpoint/2010/main" val="3849692943"/>
              </p:ext>
            </p:extLst>
          </p:nvPr>
        </p:nvGraphicFramePr>
        <p:xfrm>
          <a:off x="6389956" y="2909998"/>
          <a:ext cx="2670490" cy="1827316"/>
        </p:xfrm>
        <a:graphic>
          <a:graphicData uri="http://schemas.openxmlformats.org/drawingml/2006/table">
            <a:tbl>
              <a:tblPr firstRow="1" bandRow="1">
                <a:tableStyleId>{5C22544A-7EE6-4342-B048-85BDC9FD1C3A}</a:tableStyleId>
              </a:tblPr>
              <a:tblGrid>
                <a:gridCol w="1335245">
                  <a:extLst>
                    <a:ext uri="{9D8B030D-6E8A-4147-A177-3AD203B41FA5}">
                      <a16:colId xmlns:a16="http://schemas.microsoft.com/office/drawing/2014/main" val="1613809285"/>
                    </a:ext>
                  </a:extLst>
                </a:gridCol>
                <a:gridCol w="1335245">
                  <a:extLst>
                    <a:ext uri="{9D8B030D-6E8A-4147-A177-3AD203B41FA5}">
                      <a16:colId xmlns:a16="http://schemas.microsoft.com/office/drawing/2014/main" val="2988906050"/>
                    </a:ext>
                  </a:extLst>
                </a:gridCol>
              </a:tblGrid>
              <a:tr h="378853">
                <a:tc>
                  <a:txBody>
                    <a:bodyPr/>
                    <a:lstStyle/>
                    <a:p>
                      <a:pPr algn="ctr"/>
                      <a:r>
                        <a:rPr lang="en-US" sz="1400"/>
                        <a:t>Scenario</a:t>
                      </a:r>
                    </a:p>
                  </a:txBody>
                  <a:tcPr anchor="ctr"/>
                </a:tc>
                <a:tc>
                  <a:txBody>
                    <a:bodyPr/>
                    <a:lstStyle/>
                    <a:p>
                      <a:pPr algn="ctr"/>
                      <a:r>
                        <a:rPr lang="en-US" sz="1400"/>
                        <a:t>Wind Capacity</a:t>
                      </a:r>
                    </a:p>
                  </a:txBody>
                  <a:tcPr anchor="ctr"/>
                </a:tc>
                <a:extLst>
                  <a:ext uri="{0D108BD9-81ED-4DB2-BD59-A6C34878D82A}">
                    <a16:rowId xmlns:a16="http://schemas.microsoft.com/office/drawing/2014/main" val="2718348693"/>
                  </a:ext>
                </a:extLst>
              </a:tr>
              <a:tr h="378853">
                <a:tc>
                  <a:txBody>
                    <a:bodyPr/>
                    <a:lstStyle/>
                    <a:p>
                      <a:pPr algn="l"/>
                      <a:r>
                        <a:rPr lang="en-US" sz="1400"/>
                        <a:t>All Land</a:t>
                      </a:r>
                    </a:p>
                  </a:txBody>
                  <a:tcPr anchor="ctr"/>
                </a:tc>
                <a:tc>
                  <a:txBody>
                    <a:bodyPr/>
                    <a:lstStyle/>
                    <a:p>
                      <a:pPr algn="ctr"/>
                      <a:r>
                        <a:rPr lang="en-US" sz="1400"/>
                        <a:t>23 TW</a:t>
                      </a:r>
                    </a:p>
                  </a:txBody>
                  <a:tcPr anchor="ctr"/>
                </a:tc>
                <a:extLst>
                  <a:ext uri="{0D108BD9-81ED-4DB2-BD59-A6C34878D82A}">
                    <a16:rowId xmlns:a16="http://schemas.microsoft.com/office/drawing/2014/main" val="2604243784"/>
                  </a:ext>
                </a:extLst>
              </a:tr>
              <a:tr h="378853">
                <a:tc>
                  <a:txBody>
                    <a:bodyPr/>
                    <a:lstStyle/>
                    <a:p>
                      <a:pPr algn="l"/>
                      <a:r>
                        <a:rPr lang="en-US" sz="1400"/>
                        <a:t>Open Access</a:t>
                      </a:r>
                    </a:p>
                  </a:txBody>
                  <a:tcPr anchor="ctr"/>
                </a:tc>
                <a:tc>
                  <a:txBody>
                    <a:bodyPr/>
                    <a:lstStyle/>
                    <a:p>
                      <a:pPr algn="ctr"/>
                      <a:r>
                        <a:rPr lang="en-US" sz="1400"/>
                        <a:t>15 TW</a:t>
                      </a:r>
                    </a:p>
                  </a:txBody>
                  <a:tcPr anchor="ctr"/>
                </a:tc>
                <a:extLst>
                  <a:ext uri="{0D108BD9-81ED-4DB2-BD59-A6C34878D82A}">
                    <a16:rowId xmlns:a16="http://schemas.microsoft.com/office/drawing/2014/main" val="809087512"/>
                  </a:ext>
                </a:extLst>
              </a:tr>
              <a:tr h="378853">
                <a:tc>
                  <a:txBody>
                    <a:bodyPr/>
                    <a:lstStyle/>
                    <a:p>
                      <a:pPr algn="l"/>
                      <a:r>
                        <a:rPr lang="en-US" sz="1400"/>
                        <a:t>Reference</a:t>
                      </a:r>
                    </a:p>
                  </a:txBody>
                  <a:tcPr anchor="ctr"/>
                </a:tc>
                <a:tc>
                  <a:txBody>
                    <a:bodyPr/>
                    <a:lstStyle/>
                    <a:p>
                      <a:pPr algn="ctr"/>
                      <a:r>
                        <a:rPr lang="en-US" sz="1400"/>
                        <a:t>7.8 TW</a:t>
                      </a:r>
                    </a:p>
                  </a:txBody>
                  <a:tcPr anchor="ctr"/>
                </a:tc>
                <a:extLst>
                  <a:ext uri="{0D108BD9-81ED-4DB2-BD59-A6C34878D82A}">
                    <a16:rowId xmlns:a16="http://schemas.microsoft.com/office/drawing/2014/main" val="1661959783"/>
                  </a:ext>
                </a:extLst>
              </a:tr>
              <a:tr h="311904">
                <a:tc>
                  <a:txBody>
                    <a:bodyPr/>
                    <a:lstStyle/>
                    <a:p>
                      <a:pPr algn="l"/>
                      <a:r>
                        <a:rPr lang="en-US" sz="1400"/>
                        <a:t>Limited Access</a:t>
                      </a:r>
                    </a:p>
                  </a:txBody>
                  <a:tcPr anchor="ctr"/>
                </a:tc>
                <a:tc>
                  <a:txBody>
                    <a:bodyPr/>
                    <a:lstStyle/>
                    <a:p>
                      <a:pPr algn="ctr"/>
                      <a:r>
                        <a:rPr lang="en-US" sz="1400"/>
                        <a:t>2.3 TW</a:t>
                      </a:r>
                    </a:p>
                  </a:txBody>
                  <a:tcPr anchor="ctr"/>
                </a:tc>
                <a:extLst>
                  <a:ext uri="{0D108BD9-81ED-4DB2-BD59-A6C34878D82A}">
                    <a16:rowId xmlns:a16="http://schemas.microsoft.com/office/drawing/2014/main" val="3002536536"/>
                  </a:ext>
                </a:extLst>
              </a:tr>
            </a:tbl>
          </a:graphicData>
        </a:graphic>
      </p:graphicFrame>
    </p:spTree>
    <p:extLst>
      <p:ext uri="{BB962C8B-B14F-4D97-AF65-F5344CB8AC3E}">
        <p14:creationId xmlns:p14="http://schemas.microsoft.com/office/powerpoint/2010/main" val="2599563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724B92-BBE1-D94F-B6A4-7178D5A75806}"/>
              </a:ext>
            </a:extLst>
          </p:cNvPr>
          <p:cNvSpPr>
            <a:spLocks noGrp="1"/>
          </p:cNvSpPr>
          <p:nvPr>
            <p:ph type="title"/>
          </p:nvPr>
        </p:nvSpPr>
        <p:spPr>
          <a:xfrm>
            <a:off x="457199" y="0"/>
            <a:ext cx="5936343" cy="907143"/>
          </a:xfrm>
        </p:spPr>
        <p:txBody>
          <a:bodyPr/>
          <a:lstStyle/>
          <a:p>
            <a:r>
              <a:rPr lang="en-US" dirty="0"/>
              <a:t>Solar Scenarios</a:t>
            </a:r>
          </a:p>
        </p:txBody>
      </p:sp>
      <p:pic>
        <p:nvPicPr>
          <p:cNvPr id="11" name="Picture 10">
            <a:extLst>
              <a:ext uri="{FF2B5EF4-FFF2-40B4-BE49-F238E27FC236}">
                <a16:creationId xmlns:a16="http://schemas.microsoft.com/office/drawing/2014/main" id="{9599C28F-F582-1549-BCFB-F8EF1B38722A}"/>
              </a:ext>
            </a:extLst>
          </p:cNvPr>
          <p:cNvPicPr>
            <a:picLocks noChangeAspect="1"/>
          </p:cNvPicPr>
          <p:nvPr/>
        </p:nvPicPr>
        <p:blipFill>
          <a:blip r:embed="rId3"/>
          <a:stretch>
            <a:fillRect/>
          </a:stretch>
        </p:blipFill>
        <p:spPr>
          <a:xfrm>
            <a:off x="4999598" y="3031430"/>
            <a:ext cx="1393340" cy="1706635"/>
          </a:xfrm>
          <a:prstGeom prst="rect">
            <a:avLst/>
          </a:prstGeom>
        </p:spPr>
      </p:pic>
      <p:graphicFrame>
        <p:nvGraphicFramePr>
          <p:cNvPr id="12" name="Table 11">
            <a:extLst>
              <a:ext uri="{FF2B5EF4-FFF2-40B4-BE49-F238E27FC236}">
                <a16:creationId xmlns:a16="http://schemas.microsoft.com/office/drawing/2014/main" id="{F3442419-1535-3D46-96EC-8C3E12546041}"/>
              </a:ext>
            </a:extLst>
          </p:cNvPr>
          <p:cNvGraphicFramePr>
            <a:graphicFrameLocks noGrp="1"/>
          </p:cNvGraphicFramePr>
          <p:nvPr>
            <p:extLst>
              <p:ext uri="{D42A27DB-BD31-4B8C-83A1-F6EECF244321}">
                <p14:modId xmlns:p14="http://schemas.microsoft.com/office/powerpoint/2010/main" val="4137757528"/>
              </p:ext>
            </p:extLst>
          </p:nvPr>
        </p:nvGraphicFramePr>
        <p:xfrm>
          <a:off x="6515922" y="3010559"/>
          <a:ext cx="2628078" cy="1748375"/>
        </p:xfrm>
        <a:graphic>
          <a:graphicData uri="http://schemas.openxmlformats.org/drawingml/2006/table">
            <a:tbl>
              <a:tblPr firstRow="1" bandRow="1">
                <a:tableStyleId>{5C22544A-7EE6-4342-B048-85BDC9FD1C3A}</a:tableStyleId>
              </a:tblPr>
              <a:tblGrid>
                <a:gridCol w="1314039">
                  <a:extLst>
                    <a:ext uri="{9D8B030D-6E8A-4147-A177-3AD203B41FA5}">
                      <a16:colId xmlns:a16="http://schemas.microsoft.com/office/drawing/2014/main" val="1950970912"/>
                    </a:ext>
                  </a:extLst>
                </a:gridCol>
                <a:gridCol w="1314039">
                  <a:extLst>
                    <a:ext uri="{9D8B030D-6E8A-4147-A177-3AD203B41FA5}">
                      <a16:colId xmlns:a16="http://schemas.microsoft.com/office/drawing/2014/main" val="1103693786"/>
                    </a:ext>
                  </a:extLst>
                </a:gridCol>
              </a:tblGrid>
              <a:tr h="349675">
                <a:tc>
                  <a:txBody>
                    <a:bodyPr/>
                    <a:lstStyle/>
                    <a:p>
                      <a:pPr algn="ctr"/>
                      <a:r>
                        <a:rPr lang="en-US" sz="1400"/>
                        <a:t>Scenario</a:t>
                      </a:r>
                    </a:p>
                  </a:txBody>
                  <a:tcPr anchor="ctr"/>
                </a:tc>
                <a:tc>
                  <a:txBody>
                    <a:bodyPr/>
                    <a:lstStyle/>
                    <a:p>
                      <a:pPr algn="ctr"/>
                      <a:r>
                        <a:rPr lang="en-US" sz="1400"/>
                        <a:t>Solar Capacity</a:t>
                      </a:r>
                    </a:p>
                  </a:txBody>
                  <a:tcPr anchor="ctr"/>
                </a:tc>
                <a:extLst>
                  <a:ext uri="{0D108BD9-81ED-4DB2-BD59-A6C34878D82A}">
                    <a16:rowId xmlns:a16="http://schemas.microsoft.com/office/drawing/2014/main" val="2897294061"/>
                  </a:ext>
                </a:extLst>
              </a:tr>
              <a:tr h="349675">
                <a:tc>
                  <a:txBody>
                    <a:bodyPr/>
                    <a:lstStyle/>
                    <a:p>
                      <a:pPr algn="l"/>
                      <a:r>
                        <a:rPr lang="en-US" sz="1400"/>
                        <a:t>All Land</a:t>
                      </a:r>
                    </a:p>
                  </a:txBody>
                  <a:tcPr anchor="ctr"/>
                </a:tc>
                <a:tc>
                  <a:txBody>
                    <a:bodyPr/>
                    <a:lstStyle/>
                    <a:p>
                      <a:pPr algn="ctr"/>
                      <a:r>
                        <a:rPr lang="en-US" sz="1400"/>
                        <a:t>248 TW</a:t>
                      </a:r>
                    </a:p>
                  </a:txBody>
                  <a:tcPr anchor="ctr"/>
                </a:tc>
                <a:extLst>
                  <a:ext uri="{0D108BD9-81ED-4DB2-BD59-A6C34878D82A}">
                    <a16:rowId xmlns:a16="http://schemas.microsoft.com/office/drawing/2014/main" val="2514203790"/>
                  </a:ext>
                </a:extLst>
              </a:tr>
              <a:tr h="349675">
                <a:tc>
                  <a:txBody>
                    <a:bodyPr/>
                    <a:lstStyle/>
                    <a:p>
                      <a:pPr algn="l"/>
                      <a:r>
                        <a:rPr lang="en-US" sz="1400"/>
                        <a:t>Open Access</a:t>
                      </a:r>
                    </a:p>
                  </a:txBody>
                  <a:tcPr anchor="ctr"/>
                </a:tc>
                <a:tc>
                  <a:txBody>
                    <a:bodyPr/>
                    <a:lstStyle/>
                    <a:p>
                      <a:pPr algn="ctr"/>
                      <a:r>
                        <a:rPr lang="en-US" sz="1400"/>
                        <a:t>179 TW</a:t>
                      </a:r>
                    </a:p>
                  </a:txBody>
                  <a:tcPr anchor="ctr"/>
                </a:tc>
                <a:extLst>
                  <a:ext uri="{0D108BD9-81ED-4DB2-BD59-A6C34878D82A}">
                    <a16:rowId xmlns:a16="http://schemas.microsoft.com/office/drawing/2014/main" val="2375129715"/>
                  </a:ext>
                </a:extLst>
              </a:tr>
              <a:tr h="349675">
                <a:tc>
                  <a:txBody>
                    <a:bodyPr/>
                    <a:lstStyle/>
                    <a:p>
                      <a:pPr algn="l"/>
                      <a:r>
                        <a:rPr lang="en-US" sz="1400"/>
                        <a:t>Reference</a:t>
                      </a:r>
                    </a:p>
                  </a:txBody>
                  <a:tcPr anchor="ctr"/>
                </a:tc>
                <a:tc>
                  <a:txBody>
                    <a:bodyPr/>
                    <a:lstStyle/>
                    <a:p>
                      <a:pPr algn="ctr"/>
                      <a:r>
                        <a:rPr lang="en-US" sz="1400"/>
                        <a:t>104 TW</a:t>
                      </a:r>
                    </a:p>
                  </a:txBody>
                  <a:tcPr anchor="ctr"/>
                </a:tc>
                <a:extLst>
                  <a:ext uri="{0D108BD9-81ED-4DB2-BD59-A6C34878D82A}">
                    <a16:rowId xmlns:a16="http://schemas.microsoft.com/office/drawing/2014/main" val="83547109"/>
                  </a:ext>
                </a:extLst>
              </a:tr>
              <a:tr h="349675">
                <a:tc>
                  <a:txBody>
                    <a:bodyPr/>
                    <a:lstStyle/>
                    <a:p>
                      <a:pPr algn="l"/>
                      <a:r>
                        <a:rPr lang="en-US" sz="1400"/>
                        <a:t>Limited Access</a:t>
                      </a:r>
                    </a:p>
                  </a:txBody>
                  <a:tcPr anchor="ctr"/>
                </a:tc>
                <a:tc>
                  <a:txBody>
                    <a:bodyPr/>
                    <a:lstStyle/>
                    <a:p>
                      <a:pPr algn="ctr"/>
                      <a:r>
                        <a:rPr lang="en-US" sz="1400"/>
                        <a:t>29 TW</a:t>
                      </a:r>
                    </a:p>
                  </a:txBody>
                  <a:tcPr anchor="ctr"/>
                </a:tc>
                <a:extLst>
                  <a:ext uri="{0D108BD9-81ED-4DB2-BD59-A6C34878D82A}">
                    <a16:rowId xmlns:a16="http://schemas.microsoft.com/office/drawing/2014/main" val="1558046153"/>
                  </a:ext>
                </a:extLst>
              </a:tr>
            </a:tbl>
          </a:graphicData>
        </a:graphic>
      </p:graphicFrame>
      <p:pic>
        <p:nvPicPr>
          <p:cNvPr id="20" name="Picture 19">
            <a:extLst>
              <a:ext uri="{FF2B5EF4-FFF2-40B4-BE49-F238E27FC236}">
                <a16:creationId xmlns:a16="http://schemas.microsoft.com/office/drawing/2014/main" id="{A663A187-1221-5A4D-897B-78B93DB6B7BE}"/>
              </a:ext>
            </a:extLst>
          </p:cNvPr>
          <p:cNvPicPr>
            <a:picLocks noChangeAspect="1"/>
          </p:cNvPicPr>
          <p:nvPr/>
        </p:nvPicPr>
        <p:blipFill>
          <a:blip r:embed="rId4"/>
          <a:stretch>
            <a:fillRect/>
          </a:stretch>
        </p:blipFill>
        <p:spPr>
          <a:xfrm>
            <a:off x="457199" y="907143"/>
            <a:ext cx="6308894" cy="4116365"/>
          </a:xfrm>
          <a:prstGeom prst="rect">
            <a:avLst/>
          </a:prstGeom>
        </p:spPr>
      </p:pic>
    </p:spTree>
    <p:extLst>
      <p:ext uri="{BB962C8B-B14F-4D97-AF65-F5344CB8AC3E}">
        <p14:creationId xmlns:p14="http://schemas.microsoft.com/office/powerpoint/2010/main" val="1371625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2632" y="657755"/>
            <a:ext cx="5433774" cy="1615545"/>
          </a:xfrm>
        </p:spPr>
        <p:txBody>
          <a:bodyPr>
            <a:normAutofit/>
          </a:bodyPr>
          <a:lstStyle/>
          <a:p>
            <a:pPr marL="0" indent="0">
              <a:spcAft>
                <a:spcPts val="600"/>
              </a:spcAft>
              <a:buNone/>
            </a:pPr>
            <a:r>
              <a:rPr lang="en-US" sz="2000" dirty="0" err="1"/>
              <a:t>reV</a:t>
            </a:r>
            <a:r>
              <a:rPr lang="en-US" sz="2000" dirty="0"/>
              <a:t> is a geospatial platform for assessing </a:t>
            </a:r>
            <a:r>
              <a:rPr lang="en-US" sz="2000" b="1" dirty="0"/>
              <a:t>system performance</a:t>
            </a:r>
            <a:r>
              <a:rPr lang="en-US" sz="2000" dirty="0"/>
              <a:t>, </a:t>
            </a:r>
            <a:r>
              <a:rPr lang="en-US" sz="2000" b="1" dirty="0"/>
              <a:t>available capacity</a:t>
            </a:r>
            <a:r>
              <a:rPr lang="en-US" sz="2000" dirty="0"/>
              <a:t>, </a:t>
            </a:r>
            <a:r>
              <a:rPr lang="en-US" sz="2000" b="1" dirty="0"/>
              <a:t>distance to transmission</a:t>
            </a:r>
            <a:r>
              <a:rPr lang="en-US" sz="2000" dirty="0"/>
              <a:t>, and </a:t>
            </a:r>
            <a:r>
              <a:rPr lang="en-US" sz="2000" b="1" dirty="0"/>
              <a:t>total costs</a:t>
            </a:r>
            <a:r>
              <a:rPr lang="en-US" sz="2000" dirty="0"/>
              <a:t> for potential solar and wind energy deployment at regional to continental scales.</a:t>
            </a:r>
          </a:p>
        </p:txBody>
      </p:sp>
      <p:sp>
        <p:nvSpPr>
          <p:cNvPr id="3" name="Title 2"/>
          <p:cNvSpPr>
            <a:spLocks noGrp="1"/>
          </p:cNvSpPr>
          <p:nvPr>
            <p:ph type="title"/>
          </p:nvPr>
        </p:nvSpPr>
        <p:spPr>
          <a:noFill/>
        </p:spPr>
        <p:txBody>
          <a:bodyPr>
            <a:noAutofit/>
          </a:bodyPr>
          <a:lstStyle/>
          <a:p>
            <a:r>
              <a:rPr lang="en-US" sz="2800" dirty="0"/>
              <a:t>The Renewable Energy Potential (V) Model</a:t>
            </a:r>
          </a:p>
        </p:txBody>
      </p:sp>
      <p:pic>
        <p:nvPicPr>
          <p:cNvPr id="4" name="Picture 3" descr="C:\Users\sgossett\Pictures\39971.jpg"/>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5787628" y="552492"/>
            <a:ext cx="3014754" cy="444360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2" name="Group 21">
            <a:extLst>
              <a:ext uri="{FF2B5EF4-FFF2-40B4-BE49-F238E27FC236}">
                <a16:creationId xmlns:a16="http://schemas.microsoft.com/office/drawing/2014/main" id="{F1000FE7-B36A-4046-B891-AD9914C29C76}"/>
              </a:ext>
            </a:extLst>
          </p:cNvPr>
          <p:cNvGrpSpPr/>
          <p:nvPr/>
        </p:nvGrpSpPr>
        <p:grpSpPr>
          <a:xfrm>
            <a:off x="1470262" y="2342116"/>
            <a:ext cx="2731788" cy="2477539"/>
            <a:chOff x="1470262" y="2342116"/>
            <a:chExt cx="2731788" cy="2477539"/>
          </a:xfrm>
        </p:grpSpPr>
        <p:sp>
          <p:nvSpPr>
            <p:cNvPr id="16" name="Oval 15">
              <a:extLst>
                <a:ext uri="{FF2B5EF4-FFF2-40B4-BE49-F238E27FC236}">
                  <a16:creationId xmlns:a16="http://schemas.microsoft.com/office/drawing/2014/main" id="{E7AF3D78-D699-9843-BBAC-C10D3FCD54E9}"/>
                </a:ext>
              </a:extLst>
            </p:cNvPr>
            <p:cNvSpPr/>
            <p:nvPr/>
          </p:nvSpPr>
          <p:spPr>
            <a:xfrm>
              <a:off x="1487214" y="3275156"/>
              <a:ext cx="1535431" cy="1535431"/>
            </a:xfrm>
            <a:prstGeom prst="ellipse">
              <a:avLst/>
            </a:prstGeom>
            <a:solidFill>
              <a:schemeClr val="bg2">
                <a:lumMod val="75000"/>
                <a:alpha val="34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0E62E4-074F-DA4D-9525-E6093082EE4A}"/>
                </a:ext>
              </a:extLst>
            </p:cNvPr>
            <p:cNvSpPr txBox="1"/>
            <p:nvPr/>
          </p:nvSpPr>
          <p:spPr>
            <a:xfrm>
              <a:off x="1470262" y="3820847"/>
              <a:ext cx="1164988" cy="523220"/>
            </a:xfrm>
            <a:prstGeom prst="rect">
              <a:avLst/>
            </a:prstGeom>
            <a:noFill/>
          </p:spPr>
          <p:txBody>
            <a:bodyPr wrap="square" rtlCol="0">
              <a:spAutoFit/>
            </a:bodyPr>
            <a:lstStyle/>
            <a:p>
              <a:pPr algn="ctr"/>
              <a:r>
                <a:rPr lang="en-US" sz="1400" dirty="0"/>
                <a:t>Distance to Transmission</a:t>
              </a:r>
            </a:p>
          </p:txBody>
        </p:sp>
        <p:sp>
          <p:nvSpPr>
            <p:cNvPr id="18" name="Oval 17">
              <a:extLst>
                <a:ext uri="{FF2B5EF4-FFF2-40B4-BE49-F238E27FC236}">
                  <a16:creationId xmlns:a16="http://schemas.microsoft.com/office/drawing/2014/main" id="{808CD407-E2F5-A84A-97CC-46F2FA8EE65D}"/>
                </a:ext>
              </a:extLst>
            </p:cNvPr>
            <p:cNvSpPr/>
            <p:nvPr/>
          </p:nvSpPr>
          <p:spPr>
            <a:xfrm>
              <a:off x="2588657" y="3284224"/>
              <a:ext cx="1535431" cy="1535431"/>
            </a:xfrm>
            <a:prstGeom prst="ellipse">
              <a:avLst/>
            </a:prstGeom>
            <a:solidFill>
              <a:schemeClr val="tx2">
                <a:lumMod val="75000"/>
                <a:alpha val="46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FFC0EDD-412B-BE44-B596-DFEFD197B192}"/>
                </a:ext>
              </a:extLst>
            </p:cNvPr>
            <p:cNvSpPr txBox="1"/>
            <p:nvPr/>
          </p:nvSpPr>
          <p:spPr>
            <a:xfrm>
              <a:off x="3097054" y="3822385"/>
              <a:ext cx="1104996" cy="523220"/>
            </a:xfrm>
            <a:prstGeom prst="rect">
              <a:avLst/>
            </a:prstGeom>
            <a:noFill/>
          </p:spPr>
          <p:txBody>
            <a:bodyPr wrap="square" rtlCol="0">
              <a:spAutoFit/>
            </a:bodyPr>
            <a:lstStyle/>
            <a:p>
              <a:pPr algn="ctr"/>
              <a:r>
                <a:rPr lang="en-US" sz="1400" dirty="0"/>
                <a:t>Available Capacity</a:t>
              </a:r>
            </a:p>
          </p:txBody>
        </p:sp>
        <p:sp>
          <p:nvSpPr>
            <p:cNvPr id="20" name="Oval 19">
              <a:extLst>
                <a:ext uri="{FF2B5EF4-FFF2-40B4-BE49-F238E27FC236}">
                  <a16:creationId xmlns:a16="http://schemas.microsoft.com/office/drawing/2014/main" id="{E7F20BF6-2C0D-BE44-8381-9D0FE49B4C4A}"/>
                </a:ext>
              </a:extLst>
            </p:cNvPr>
            <p:cNvSpPr/>
            <p:nvPr/>
          </p:nvSpPr>
          <p:spPr>
            <a:xfrm>
              <a:off x="2080469" y="2342116"/>
              <a:ext cx="1535431" cy="1535431"/>
            </a:xfrm>
            <a:prstGeom prst="ellipse">
              <a:avLst/>
            </a:prstGeom>
            <a:solidFill>
              <a:schemeClr val="accent1">
                <a:alpha val="31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B780FC7-4DEE-854D-A672-4AFD55C7C504}"/>
                </a:ext>
              </a:extLst>
            </p:cNvPr>
            <p:cNvSpPr txBox="1"/>
            <p:nvPr/>
          </p:nvSpPr>
          <p:spPr>
            <a:xfrm>
              <a:off x="2278250" y="2575410"/>
              <a:ext cx="1139867" cy="738664"/>
            </a:xfrm>
            <a:prstGeom prst="rect">
              <a:avLst/>
            </a:prstGeom>
            <a:noFill/>
          </p:spPr>
          <p:txBody>
            <a:bodyPr wrap="square" rtlCol="0">
              <a:spAutoFit/>
            </a:bodyPr>
            <a:lstStyle/>
            <a:p>
              <a:pPr algn="ctr"/>
              <a:r>
                <a:rPr lang="en-US" sz="1400" dirty="0"/>
                <a:t>System Performance &amp; Costs</a:t>
              </a:r>
            </a:p>
          </p:txBody>
        </p:sp>
      </p:grpSp>
    </p:spTree>
    <p:extLst>
      <p:ext uri="{BB962C8B-B14F-4D97-AF65-F5344CB8AC3E}">
        <p14:creationId xmlns:p14="http://schemas.microsoft.com/office/powerpoint/2010/main" val="3485368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Resources</a:t>
            </a:r>
          </a:p>
        </p:txBody>
      </p:sp>
      <p:sp>
        <p:nvSpPr>
          <p:cNvPr id="5" name="TextBox 4">
            <a:extLst>
              <a:ext uri="{FF2B5EF4-FFF2-40B4-BE49-F238E27FC236}">
                <a16:creationId xmlns:a16="http://schemas.microsoft.com/office/drawing/2014/main" id="{9F964E2F-70BA-4E4B-8769-377C03A3CB61}"/>
              </a:ext>
            </a:extLst>
          </p:cNvPr>
          <p:cNvSpPr txBox="1"/>
          <p:nvPr/>
        </p:nvSpPr>
        <p:spPr>
          <a:xfrm>
            <a:off x="812710" y="954895"/>
            <a:ext cx="4617226" cy="707886"/>
          </a:xfrm>
          <a:prstGeom prst="rect">
            <a:avLst/>
          </a:prstGeom>
          <a:noFill/>
        </p:spPr>
        <p:txBody>
          <a:bodyPr wrap="none" rtlCol="0">
            <a:spAutoFit/>
          </a:bodyPr>
          <a:lstStyle/>
          <a:p>
            <a:r>
              <a:rPr lang="en-US" sz="2000" dirty="0"/>
              <a:t>Operation and set up:</a:t>
            </a:r>
          </a:p>
          <a:p>
            <a:pPr marL="342900" indent="-342900">
              <a:buFont typeface="Arial" panose="020B0604020202020204" pitchFamily="34" charset="0"/>
              <a:buChar char="•"/>
            </a:pPr>
            <a:r>
              <a:rPr lang="en-US" sz="2000" dirty="0"/>
              <a:t>GitHub page: </a:t>
            </a:r>
            <a:r>
              <a:rPr lang="en-US" sz="2000" i="1" dirty="0">
                <a:hlinkClick r:id="rId3"/>
              </a:rPr>
              <a:t>https://nrel.github.io/reV</a:t>
            </a:r>
            <a:endParaRPr lang="en-US" sz="2000" i="1" dirty="0"/>
          </a:p>
        </p:txBody>
      </p:sp>
      <p:sp>
        <p:nvSpPr>
          <p:cNvPr id="17" name="TextBox 16">
            <a:extLst>
              <a:ext uri="{FF2B5EF4-FFF2-40B4-BE49-F238E27FC236}">
                <a16:creationId xmlns:a16="http://schemas.microsoft.com/office/drawing/2014/main" id="{BC0FDC93-E5AA-254F-9F10-3324925FDA2A}"/>
              </a:ext>
            </a:extLst>
          </p:cNvPr>
          <p:cNvSpPr txBox="1"/>
          <p:nvPr/>
        </p:nvSpPr>
        <p:spPr>
          <a:xfrm>
            <a:off x="812710" y="3063358"/>
            <a:ext cx="5586979" cy="707886"/>
          </a:xfrm>
          <a:prstGeom prst="rect">
            <a:avLst/>
          </a:prstGeom>
          <a:noFill/>
        </p:spPr>
        <p:txBody>
          <a:bodyPr wrap="none" rtlCol="0">
            <a:spAutoFit/>
          </a:bodyPr>
          <a:lstStyle/>
          <a:p>
            <a:r>
              <a:rPr lang="en-US" sz="2000" dirty="0"/>
              <a:t>Reference:</a:t>
            </a:r>
          </a:p>
          <a:p>
            <a:pPr marL="342900" indent="-342900">
              <a:buFont typeface="Arial" panose="020B0604020202020204" pitchFamily="34" charset="0"/>
              <a:buChar char="•"/>
            </a:pPr>
            <a:r>
              <a:rPr lang="en-US" sz="2000" dirty="0"/>
              <a:t>GitHub repository: </a:t>
            </a:r>
            <a:r>
              <a:rPr lang="en-US" sz="2000" i="1" dirty="0">
                <a:hlinkClick r:id="rId4"/>
              </a:rPr>
              <a:t>https://</a:t>
            </a:r>
            <a:r>
              <a:rPr lang="en-US" sz="2000" i="1" dirty="0" err="1">
                <a:hlinkClick r:id="rId4"/>
              </a:rPr>
              <a:t>github.com</a:t>
            </a:r>
            <a:r>
              <a:rPr lang="en-US" sz="2000" i="1" dirty="0">
                <a:hlinkClick r:id="rId4"/>
              </a:rPr>
              <a:t>/NREL/</a:t>
            </a:r>
            <a:r>
              <a:rPr lang="en-US" sz="2000" i="1" dirty="0" err="1">
                <a:hlinkClick r:id="rId4"/>
              </a:rPr>
              <a:t>reV</a:t>
            </a:r>
            <a:endParaRPr lang="en-US" sz="2000" i="1" dirty="0"/>
          </a:p>
        </p:txBody>
      </p:sp>
      <p:sp>
        <p:nvSpPr>
          <p:cNvPr id="18" name="TextBox 17">
            <a:extLst>
              <a:ext uri="{FF2B5EF4-FFF2-40B4-BE49-F238E27FC236}">
                <a16:creationId xmlns:a16="http://schemas.microsoft.com/office/drawing/2014/main" id="{561AF9A6-7775-DB4B-A9A2-EED0AF0603A0}"/>
              </a:ext>
            </a:extLst>
          </p:cNvPr>
          <p:cNvSpPr txBox="1"/>
          <p:nvPr/>
        </p:nvSpPr>
        <p:spPr>
          <a:xfrm>
            <a:off x="812710" y="3963701"/>
            <a:ext cx="6723700" cy="1015663"/>
          </a:xfrm>
          <a:prstGeom prst="rect">
            <a:avLst/>
          </a:prstGeom>
          <a:noFill/>
        </p:spPr>
        <p:txBody>
          <a:bodyPr wrap="none" rtlCol="0">
            <a:spAutoFit/>
          </a:bodyPr>
          <a:lstStyle/>
          <a:p>
            <a:r>
              <a:rPr lang="en-US" sz="2000" dirty="0"/>
              <a:t>Tutorial (</a:t>
            </a:r>
            <a:r>
              <a:rPr lang="en-US" sz="2000" i="1" dirty="0"/>
              <a:t>in development</a:t>
            </a:r>
            <a:r>
              <a:rPr lang="en-US" sz="2000" dirty="0"/>
              <a:t>):</a:t>
            </a:r>
          </a:p>
          <a:p>
            <a:pPr marL="342900" indent="-342900">
              <a:buFont typeface="Arial" panose="020B0604020202020204" pitchFamily="34" charset="0"/>
              <a:buChar char="•"/>
            </a:pPr>
            <a:r>
              <a:rPr lang="en-US" sz="2000" dirty="0" err="1"/>
              <a:t>reV</a:t>
            </a:r>
            <a:r>
              <a:rPr lang="en-US" sz="2000" dirty="0"/>
              <a:t>-tutorial: </a:t>
            </a:r>
            <a:r>
              <a:rPr lang="en-US" sz="2000" i="1" dirty="0">
                <a:hlinkClick r:id="rId5"/>
              </a:rPr>
              <a:t>https://github.com/WilliamsTravis/reV-tutorial</a:t>
            </a:r>
            <a:endParaRPr lang="en-US" sz="2000" i="1" dirty="0"/>
          </a:p>
          <a:p>
            <a:pPr marL="800100" lvl="1" indent="-342900">
              <a:buFont typeface="Arial" panose="020B0604020202020204" pitchFamily="34" charset="0"/>
              <a:buChar char="•"/>
            </a:pPr>
            <a:r>
              <a:rPr lang="en-US" sz="2000" dirty="0"/>
              <a:t>Will be merged into official </a:t>
            </a:r>
            <a:r>
              <a:rPr lang="en-US" sz="2000" dirty="0" err="1"/>
              <a:t>reV</a:t>
            </a:r>
            <a:r>
              <a:rPr lang="en-US" sz="2000" dirty="0"/>
              <a:t> repository in February</a:t>
            </a:r>
          </a:p>
        </p:txBody>
      </p:sp>
      <p:sp>
        <p:nvSpPr>
          <p:cNvPr id="20" name="TextBox 19">
            <a:extLst>
              <a:ext uri="{FF2B5EF4-FFF2-40B4-BE49-F238E27FC236}">
                <a16:creationId xmlns:a16="http://schemas.microsoft.com/office/drawing/2014/main" id="{A17B5133-B8EF-814A-98F7-269FA52FA83A}"/>
              </a:ext>
            </a:extLst>
          </p:cNvPr>
          <p:cNvSpPr txBox="1"/>
          <p:nvPr/>
        </p:nvSpPr>
        <p:spPr>
          <a:xfrm>
            <a:off x="812710" y="1855238"/>
            <a:ext cx="6666248" cy="1015663"/>
          </a:xfrm>
          <a:prstGeom prst="rect">
            <a:avLst/>
          </a:prstGeom>
          <a:noFill/>
        </p:spPr>
        <p:txBody>
          <a:bodyPr wrap="none" rtlCol="0">
            <a:spAutoFit/>
          </a:bodyPr>
          <a:lstStyle/>
          <a:p>
            <a:r>
              <a:rPr lang="en-US" sz="2000" dirty="0" err="1"/>
              <a:t>reVx.RPM</a:t>
            </a:r>
            <a:r>
              <a:rPr lang="en-US" sz="2000" dirty="0"/>
              <a:t> tools:</a:t>
            </a:r>
          </a:p>
          <a:p>
            <a:pPr marL="342900" indent="-342900">
              <a:buFont typeface="Arial" panose="020B0604020202020204" pitchFamily="34" charset="0"/>
              <a:buChar char="•"/>
            </a:pPr>
            <a:r>
              <a:rPr lang="en-US" sz="2000" dirty="0"/>
              <a:t>GitHub page: </a:t>
            </a:r>
            <a:r>
              <a:rPr lang="en-US" sz="2000" i="1" dirty="0">
                <a:hlinkClick r:id="rId6"/>
              </a:rPr>
              <a:t>https://nrel.github.io/reVX/_cli/reV-rpm.html</a:t>
            </a:r>
            <a:endParaRPr lang="en-US" sz="2000" i="1" dirty="0"/>
          </a:p>
          <a:p>
            <a:pPr marL="342900" indent="-342900">
              <a:buFont typeface="Arial" panose="020B0604020202020204" pitchFamily="34" charset="0"/>
              <a:buChar char="•"/>
            </a:pPr>
            <a:r>
              <a:rPr lang="en-US" sz="2000" dirty="0"/>
              <a:t>GitHub repository: </a:t>
            </a:r>
            <a:r>
              <a:rPr lang="en-US" sz="2000" i="1" dirty="0">
                <a:hlinkClick r:id="rId7"/>
              </a:rPr>
              <a:t>https://github.com/NREL/reVX</a:t>
            </a:r>
            <a:endParaRPr lang="en-US" sz="2000" i="1" dirty="0"/>
          </a:p>
        </p:txBody>
      </p:sp>
    </p:spTree>
    <p:extLst>
      <p:ext uri="{BB962C8B-B14F-4D97-AF65-F5344CB8AC3E}">
        <p14:creationId xmlns:p14="http://schemas.microsoft.com/office/powerpoint/2010/main" val="3091262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Set Up</a:t>
            </a:r>
          </a:p>
        </p:txBody>
      </p:sp>
      <p:sp>
        <p:nvSpPr>
          <p:cNvPr id="5" name="TextBox 4">
            <a:extLst>
              <a:ext uri="{FF2B5EF4-FFF2-40B4-BE49-F238E27FC236}">
                <a16:creationId xmlns:a16="http://schemas.microsoft.com/office/drawing/2014/main" id="{9F964E2F-70BA-4E4B-8769-377C03A3CB61}"/>
              </a:ext>
            </a:extLst>
          </p:cNvPr>
          <p:cNvSpPr txBox="1"/>
          <p:nvPr/>
        </p:nvSpPr>
        <p:spPr>
          <a:xfrm>
            <a:off x="812710" y="1000738"/>
            <a:ext cx="6632970" cy="400110"/>
          </a:xfrm>
          <a:prstGeom prst="rect">
            <a:avLst/>
          </a:prstGeom>
          <a:noFill/>
        </p:spPr>
        <p:txBody>
          <a:bodyPr wrap="none" rtlCol="0">
            <a:spAutoFit/>
          </a:bodyPr>
          <a:lstStyle/>
          <a:p>
            <a:r>
              <a:rPr lang="en-US" sz="2000" dirty="0"/>
              <a:t>Use a virtual environment to manage Python packages for </a:t>
            </a:r>
            <a:r>
              <a:rPr lang="en-US" sz="2000" dirty="0" err="1"/>
              <a:t>reV</a:t>
            </a:r>
            <a:endParaRPr lang="en-US" sz="2000" dirty="0"/>
          </a:p>
        </p:txBody>
      </p:sp>
      <p:pic>
        <p:nvPicPr>
          <p:cNvPr id="1033" name="Picture 9">
            <a:extLst>
              <a:ext uri="{FF2B5EF4-FFF2-40B4-BE49-F238E27FC236}">
                <a16:creationId xmlns:a16="http://schemas.microsoft.com/office/drawing/2014/main" id="{239E08D8-B58C-604C-A30D-50104A85D32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79057" y="1630584"/>
            <a:ext cx="1870529" cy="9352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4E0F71-AD3E-0443-97FD-2797FE8642FF}"/>
              </a:ext>
            </a:extLst>
          </p:cNvPr>
          <p:cNvSpPr txBox="1"/>
          <p:nvPr/>
        </p:nvSpPr>
        <p:spPr>
          <a:xfrm>
            <a:off x="1020322" y="2971795"/>
            <a:ext cx="3551678" cy="1711366"/>
          </a:xfrm>
          <a:prstGeom prst="rect">
            <a:avLst/>
          </a:prstGeom>
          <a:noFill/>
        </p:spPr>
        <p:txBody>
          <a:bodyPr wrap="none" rtlCol="0">
            <a:spAutoFit/>
          </a:bodyPr>
          <a:lstStyle/>
          <a:p>
            <a:pPr>
              <a:lnSpc>
                <a:spcPct val="150000"/>
              </a:lnSpc>
            </a:pPr>
            <a:r>
              <a:rPr lang="en-US" dirty="0"/>
              <a:t>1. Create a new environment</a:t>
            </a:r>
          </a:p>
          <a:p>
            <a:pPr>
              <a:lnSpc>
                <a:spcPct val="150000"/>
              </a:lnSpc>
            </a:pPr>
            <a:r>
              <a:rPr lang="en-US" dirty="0"/>
              <a:t>2. Activate the new environment</a:t>
            </a:r>
          </a:p>
          <a:p>
            <a:pPr>
              <a:lnSpc>
                <a:spcPct val="150000"/>
              </a:lnSpc>
            </a:pPr>
            <a:r>
              <a:rPr lang="en-US" dirty="0"/>
              <a:t>3. Install </a:t>
            </a:r>
            <a:r>
              <a:rPr lang="en-US" dirty="0" err="1"/>
              <a:t>reV</a:t>
            </a:r>
            <a:r>
              <a:rPr lang="en-US" dirty="0"/>
              <a:t> from the NREL channel</a:t>
            </a:r>
          </a:p>
          <a:p>
            <a:pPr>
              <a:lnSpc>
                <a:spcPct val="150000"/>
              </a:lnSpc>
            </a:pPr>
            <a:r>
              <a:rPr lang="en-US" dirty="0"/>
              <a:t>4. Verify installation success</a:t>
            </a:r>
          </a:p>
        </p:txBody>
      </p:sp>
      <p:pic>
        <p:nvPicPr>
          <p:cNvPr id="11" name="Picture 10">
            <a:extLst>
              <a:ext uri="{FF2B5EF4-FFF2-40B4-BE49-F238E27FC236}">
                <a16:creationId xmlns:a16="http://schemas.microsoft.com/office/drawing/2014/main" id="{CC65A82B-6938-4942-B773-81E769751B65}"/>
              </a:ext>
            </a:extLst>
          </p:cNvPr>
          <p:cNvPicPr>
            <a:picLocks noChangeAspect="1"/>
          </p:cNvPicPr>
          <p:nvPr/>
        </p:nvPicPr>
        <p:blipFill>
          <a:blip r:embed="rId4"/>
          <a:stretch>
            <a:fillRect/>
          </a:stretch>
        </p:blipFill>
        <p:spPr>
          <a:xfrm>
            <a:off x="4669278" y="3053440"/>
            <a:ext cx="3454400" cy="419100"/>
          </a:xfrm>
          <a:prstGeom prst="rect">
            <a:avLst/>
          </a:prstGeom>
        </p:spPr>
      </p:pic>
      <p:pic>
        <p:nvPicPr>
          <p:cNvPr id="12" name="Picture 11">
            <a:extLst>
              <a:ext uri="{FF2B5EF4-FFF2-40B4-BE49-F238E27FC236}">
                <a16:creationId xmlns:a16="http://schemas.microsoft.com/office/drawing/2014/main" id="{AFB64E5F-DF2C-3345-B5CF-FAC8CE80B008}"/>
              </a:ext>
            </a:extLst>
          </p:cNvPr>
          <p:cNvPicPr>
            <a:picLocks noChangeAspect="1"/>
          </p:cNvPicPr>
          <p:nvPr/>
        </p:nvPicPr>
        <p:blipFill>
          <a:blip r:embed="rId5"/>
          <a:stretch>
            <a:fillRect/>
          </a:stretch>
        </p:blipFill>
        <p:spPr>
          <a:xfrm>
            <a:off x="4718265" y="3490916"/>
            <a:ext cx="1943100" cy="355600"/>
          </a:xfrm>
          <a:prstGeom prst="rect">
            <a:avLst/>
          </a:prstGeom>
        </p:spPr>
      </p:pic>
      <p:pic>
        <p:nvPicPr>
          <p:cNvPr id="13" name="Picture 12">
            <a:extLst>
              <a:ext uri="{FF2B5EF4-FFF2-40B4-BE49-F238E27FC236}">
                <a16:creationId xmlns:a16="http://schemas.microsoft.com/office/drawing/2014/main" id="{CAA1A686-217A-2645-B0EA-27A988598A0D}"/>
              </a:ext>
            </a:extLst>
          </p:cNvPr>
          <p:cNvPicPr>
            <a:picLocks noChangeAspect="1"/>
          </p:cNvPicPr>
          <p:nvPr/>
        </p:nvPicPr>
        <p:blipFill>
          <a:blip r:embed="rId6"/>
          <a:stretch>
            <a:fillRect/>
          </a:stretch>
        </p:blipFill>
        <p:spPr>
          <a:xfrm>
            <a:off x="4713728" y="3858305"/>
            <a:ext cx="3644900" cy="368300"/>
          </a:xfrm>
          <a:prstGeom prst="rect">
            <a:avLst/>
          </a:prstGeom>
        </p:spPr>
      </p:pic>
      <p:pic>
        <p:nvPicPr>
          <p:cNvPr id="14" name="Picture 13">
            <a:extLst>
              <a:ext uri="{FF2B5EF4-FFF2-40B4-BE49-F238E27FC236}">
                <a16:creationId xmlns:a16="http://schemas.microsoft.com/office/drawing/2014/main" id="{EEF11A7F-8A00-AB41-886B-427A1A5788B3}"/>
              </a:ext>
            </a:extLst>
          </p:cNvPr>
          <p:cNvPicPr>
            <a:picLocks noChangeAspect="1"/>
          </p:cNvPicPr>
          <p:nvPr/>
        </p:nvPicPr>
        <p:blipFill>
          <a:blip r:embed="rId7"/>
          <a:stretch>
            <a:fillRect/>
          </a:stretch>
        </p:blipFill>
        <p:spPr>
          <a:xfrm>
            <a:off x="4730057" y="4302348"/>
            <a:ext cx="533400" cy="342900"/>
          </a:xfrm>
          <a:prstGeom prst="rect">
            <a:avLst/>
          </a:prstGeom>
        </p:spPr>
      </p:pic>
    </p:spTree>
    <p:extLst>
      <p:ext uri="{BB962C8B-B14F-4D97-AF65-F5344CB8AC3E}">
        <p14:creationId xmlns:p14="http://schemas.microsoft.com/office/powerpoint/2010/main" val="296164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Compute Environment</a:t>
            </a:r>
          </a:p>
        </p:txBody>
      </p:sp>
      <p:sp>
        <p:nvSpPr>
          <p:cNvPr id="5" name="TextBox 4">
            <a:extLst>
              <a:ext uri="{FF2B5EF4-FFF2-40B4-BE49-F238E27FC236}">
                <a16:creationId xmlns:a16="http://schemas.microsoft.com/office/drawing/2014/main" id="{9F964E2F-70BA-4E4B-8769-377C03A3CB61}"/>
              </a:ext>
            </a:extLst>
          </p:cNvPr>
          <p:cNvSpPr txBox="1"/>
          <p:nvPr/>
        </p:nvSpPr>
        <p:spPr>
          <a:xfrm>
            <a:off x="812710" y="1000738"/>
            <a:ext cx="3392082" cy="400110"/>
          </a:xfrm>
          <a:prstGeom prst="rect">
            <a:avLst/>
          </a:prstGeom>
          <a:noFill/>
        </p:spPr>
        <p:txBody>
          <a:bodyPr wrap="none" rtlCol="0">
            <a:spAutoFit/>
          </a:bodyPr>
          <a:lstStyle/>
          <a:p>
            <a:r>
              <a:rPr lang="en-US" sz="2000" dirty="0" err="1"/>
              <a:t>reV</a:t>
            </a:r>
            <a:r>
              <a:rPr lang="en-US" sz="2000" dirty="0"/>
              <a:t> can run in 3 environments:</a:t>
            </a:r>
          </a:p>
        </p:txBody>
      </p:sp>
      <p:sp>
        <p:nvSpPr>
          <p:cNvPr id="10" name="TextBox 9">
            <a:extLst>
              <a:ext uri="{FF2B5EF4-FFF2-40B4-BE49-F238E27FC236}">
                <a16:creationId xmlns:a16="http://schemas.microsoft.com/office/drawing/2014/main" id="{374E0F71-AD3E-0443-97FD-2797FE8642FF}"/>
              </a:ext>
            </a:extLst>
          </p:cNvPr>
          <p:cNvSpPr txBox="1"/>
          <p:nvPr/>
        </p:nvSpPr>
        <p:spPr>
          <a:xfrm>
            <a:off x="1281580" y="1650471"/>
            <a:ext cx="4136645" cy="1711366"/>
          </a:xfrm>
          <a:prstGeom prst="rect">
            <a:avLst/>
          </a:prstGeom>
          <a:noFill/>
        </p:spPr>
        <p:txBody>
          <a:bodyPr wrap="none" rtlCol="0">
            <a:spAutoFit/>
          </a:bodyPr>
          <a:lstStyle/>
          <a:p>
            <a:pPr marL="342900" indent="-342900">
              <a:lnSpc>
                <a:spcPct val="150000"/>
              </a:lnSpc>
              <a:buAutoNum type="arabicPeriod"/>
            </a:pPr>
            <a:r>
              <a:rPr lang="en-US" dirty="0"/>
              <a:t>Eagle </a:t>
            </a:r>
          </a:p>
          <a:p>
            <a:pPr marL="342900" indent="-342900">
              <a:lnSpc>
                <a:spcPct val="150000"/>
              </a:lnSpc>
              <a:buAutoNum type="arabicPeriod"/>
            </a:pPr>
            <a:r>
              <a:rPr lang="en-US" dirty="0"/>
              <a:t>AWS</a:t>
            </a:r>
          </a:p>
          <a:p>
            <a:pPr marL="342900" indent="-342900">
              <a:lnSpc>
                <a:spcPct val="150000"/>
              </a:lnSpc>
              <a:buAutoNum type="arabicPeriod"/>
            </a:pPr>
            <a:r>
              <a:rPr lang="en-US" dirty="0"/>
              <a:t>Local machine</a:t>
            </a:r>
          </a:p>
          <a:p>
            <a:pPr lvl="1">
              <a:lnSpc>
                <a:spcPct val="150000"/>
              </a:lnSpc>
            </a:pPr>
            <a:r>
              <a:rPr lang="en-US" i="1" dirty="0"/>
              <a:t>* </a:t>
            </a:r>
            <a:r>
              <a:rPr lang="en-US" i="1" dirty="0" err="1"/>
              <a:t>reV</a:t>
            </a:r>
            <a:r>
              <a:rPr lang="en-US" i="1" dirty="0"/>
              <a:t>-gen </a:t>
            </a:r>
            <a:r>
              <a:rPr lang="en-US" dirty="0"/>
              <a:t>and </a:t>
            </a:r>
            <a:r>
              <a:rPr lang="en-US" i="1" dirty="0" err="1"/>
              <a:t>reV</a:t>
            </a:r>
            <a:r>
              <a:rPr lang="en-US" i="1" dirty="0"/>
              <a:t>-econ </a:t>
            </a:r>
            <a:r>
              <a:rPr lang="en-US" dirty="0"/>
              <a:t>modules only</a:t>
            </a:r>
          </a:p>
        </p:txBody>
      </p:sp>
    </p:spTree>
    <p:extLst>
      <p:ext uri="{BB962C8B-B14F-4D97-AF65-F5344CB8AC3E}">
        <p14:creationId xmlns:p14="http://schemas.microsoft.com/office/powerpoint/2010/main" val="2324077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sz="3200" dirty="0" err="1"/>
              <a:t>reV</a:t>
            </a:r>
            <a:r>
              <a:rPr lang="en-US" sz="3200" dirty="0"/>
              <a:t> Model</a:t>
            </a:r>
            <a:endParaRPr lang="en-US" dirty="0"/>
          </a:p>
        </p:txBody>
      </p:sp>
      <p:pic>
        <p:nvPicPr>
          <p:cNvPr id="6" name="Picture 5">
            <a:extLst>
              <a:ext uri="{FF2B5EF4-FFF2-40B4-BE49-F238E27FC236}">
                <a16:creationId xmlns:a16="http://schemas.microsoft.com/office/drawing/2014/main" id="{42C5255A-D6C9-B64A-A37D-7335598EB6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111" y="881733"/>
            <a:ext cx="7587778" cy="3954506"/>
          </a:xfrm>
          <a:prstGeom prst="rect">
            <a:avLst/>
          </a:prstGeom>
        </p:spPr>
      </p:pic>
    </p:spTree>
    <p:extLst>
      <p:ext uri="{BB962C8B-B14F-4D97-AF65-F5344CB8AC3E}">
        <p14:creationId xmlns:p14="http://schemas.microsoft.com/office/powerpoint/2010/main" val="1818124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sz="3200" dirty="0"/>
              <a:t>RPM Clusters Model</a:t>
            </a:r>
            <a:endParaRPr lang="en-US" dirty="0"/>
          </a:p>
        </p:txBody>
      </p:sp>
      <p:pic>
        <p:nvPicPr>
          <p:cNvPr id="6" name="Picture 5">
            <a:extLst>
              <a:ext uri="{FF2B5EF4-FFF2-40B4-BE49-F238E27FC236}">
                <a16:creationId xmlns:a16="http://schemas.microsoft.com/office/drawing/2014/main" id="{253D0ED4-FEEF-C949-88B9-ABB4EFFABCC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71300" y="970904"/>
            <a:ext cx="1295618" cy="1079207"/>
          </a:xfrm>
          <a:prstGeom prst="rect">
            <a:avLst/>
          </a:prstGeom>
        </p:spPr>
      </p:pic>
      <p:pic>
        <p:nvPicPr>
          <p:cNvPr id="7" name="Picture 6">
            <a:extLst>
              <a:ext uri="{FF2B5EF4-FFF2-40B4-BE49-F238E27FC236}">
                <a16:creationId xmlns:a16="http://schemas.microsoft.com/office/drawing/2014/main" id="{9B515153-F7FD-E14D-9108-A2B6B6BE63B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022768" y="960899"/>
            <a:ext cx="1972979" cy="2181712"/>
          </a:xfrm>
          <a:prstGeom prst="rect">
            <a:avLst/>
          </a:prstGeom>
        </p:spPr>
      </p:pic>
      <p:pic>
        <p:nvPicPr>
          <p:cNvPr id="8" name="Picture 7" descr="Diagram&#10;&#10;Description automatically generated">
            <a:extLst>
              <a:ext uri="{FF2B5EF4-FFF2-40B4-BE49-F238E27FC236}">
                <a16:creationId xmlns:a16="http://schemas.microsoft.com/office/drawing/2014/main" id="{C389E395-71D8-E648-8C32-54CD0DB6083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4833" t="10060"/>
          <a:stretch/>
        </p:blipFill>
        <p:spPr>
          <a:xfrm>
            <a:off x="2239381" y="907111"/>
            <a:ext cx="3492906" cy="1736201"/>
          </a:xfrm>
          <a:prstGeom prst="rect">
            <a:avLst/>
          </a:prstGeom>
        </p:spPr>
      </p:pic>
      <p:grpSp>
        <p:nvGrpSpPr>
          <p:cNvPr id="9" name="Group 8">
            <a:extLst>
              <a:ext uri="{FF2B5EF4-FFF2-40B4-BE49-F238E27FC236}">
                <a16:creationId xmlns:a16="http://schemas.microsoft.com/office/drawing/2014/main" id="{56AE1852-C604-A040-9491-E9783D862D4F}"/>
              </a:ext>
            </a:extLst>
          </p:cNvPr>
          <p:cNvGrpSpPr/>
          <p:nvPr/>
        </p:nvGrpSpPr>
        <p:grpSpPr>
          <a:xfrm>
            <a:off x="3681677" y="3305720"/>
            <a:ext cx="1177064" cy="797004"/>
            <a:chOff x="5717123" y="1315875"/>
            <a:chExt cx="1177064" cy="797004"/>
          </a:xfrm>
        </p:grpSpPr>
        <p:pic>
          <p:nvPicPr>
            <p:cNvPr id="11" name="Picture 10">
              <a:extLst>
                <a:ext uri="{FF2B5EF4-FFF2-40B4-BE49-F238E27FC236}">
                  <a16:creationId xmlns:a16="http://schemas.microsoft.com/office/drawing/2014/main" id="{D837628C-E1FB-DB43-A7B1-1296A7BC489C}"/>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backgroundRemoval t="9091" b="89899" l="0" r="100000">
                          <a14:foregroundMark x1="57738" y1="11111" x2="48214" y2="11111"/>
                          <a14:foregroundMark x1="26786" y1="29293" x2="58929" y2="48485"/>
                          <a14:foregroundMark x1="52381" y1="53535" x2="63690" y2="49495"/>
                          <a14:foregroundMark x1="40476" y1="68687" x2="37500" y2="69697"/>
                          <a14:foregroundMark x1="74405" y1="59596" x2="44643" y2="67677"/>
                          <a14:foregroundMark x1="42857" y1="71717" x2="69643" y2="65657"/>
                          <a14:backgroundMark x1="20238" y1="36364" x2="14881" y2="29293"/>
                          <a14:backgroundMark x1="14881" y1="29293" x2="17262" y2="29293"/>
                          <a14:backgroundMark x1="38095" y1="77778" x2="14286" y2="57576"/>
                          <a14:backgroundMark x1="37500" y1="81818" x2="38690" y2="76768"/>
                          <a14:backgroundMark x1="36310" y1="73737" x2="36310" y2="73737"/>
                          <a14:backgroundMark x1="38095" y1="75758" x2="38095" y2="75758"/>
                          <a14:backgroundMark x1="39286" y1="77778" x2="39286" y2="77778"/>
                          <a14:backgroundMark x1="38095" y1="74747" x2="38095" y2="74747"/>
                          <a14:backgroundMark x1="37500" y1="74747" x2="37500" y2="74747"/>
                          <a14:backgroundMark x1="37500" y1="74747" x2="37500" y2="74747"/>
                          <a14:backgroundMark x1="36905" y1="74747" x2="36905" y2="74747"/>
                          <a14:backgroundMark x1="37500" y1="74747" x2="37500" y2="74747"/>
                          <a14:backgroundMark x1="37500" y1="74747" x2="37500" y2="74747"/>
                          <a14:backgroundMark x1="37500" y1="74747" x2="37500" y2="74747"/>
                          <a14:backgroundMark x1="37500" y1="74747" x2="37500" y2="74747"/>
                          <a14:backgroundMark x1="38095" y1="74747" x2="41071" y2="75758"/>
                          <a14:backgroundMark x1="17857" y1="29293" x2="17857" y2="29293"/>
                          <a14:backgroundMark x1="20238" y1="30303" x2="20238" y2="30303"/>
                          <a14:backgroundMark x1="17857" y1="27273" x2="17857" y2="27273"/>
                          <a14:backgroundMark x1="19643" y1="27273" x2="19643" y2="27273"/>
                          <a14:backgroundMark x1="86905" y1="59596" x2="86905" y2="59596"/>
                          <a14:backgroundMark x1="85714" y1="57576" x2="85714" y2="57576"/>
                          <a14:backgroundMark x1="88095" y1="57576" x2="88095" y2="57576"/>
                        </a14:backgroundRemoval>
                      </a14:imgEffect>
                    </a14:imgLayer>
                  </a14:imgProps>
                </a:ext>
                <a:ext uri="{28A0092B-C50C-407E-A947-70E740481C1C}">
                  <a14:useLocalDpi xmlns:a14="http://schemas.microsoft.com/office/drawing/2010/main"/>
                </a:ext>
              </a:extLst>
            </a:blip>
            <a:srcRect/>
            <a:stretch/>
          </p:blipFill>
          <p:spPr>
            <a:xfrm>
              <a:off x="5792815" y="1561428"/>
              <a:ext cx="933149" cy="551451"/>
            </a:xfrm>
            <a:prstGeom prst="rect">
              <a:avLst/>
            </a:prstGeom>
          </p:spPr>
        </p:pic>
        <p:sp>
          <p:nvSpPr>
            <p:cNvPr id="12" name="Rectangle 11">
              <a:extLst>
                <a:ext uri="{FF2B5EF4-FFF2-40B4-BE49-F238E27FC236}">
                  <a16:creationId xmlns:a16="http://schemas.microsoft.com/office/drawing/2014/main" id="{56304B4B-82E5-3D42-96BB-CF8C0509094A}"/>
                </a:ext>
              </a:extLst>
            </p:cNvPr>
            <p:cNvSpPr/>
            <p:nvPr/>
          </p:nvSpPr>
          <p:spPr>
            <a:xfrm>
              <a:off x="5717123" y="1315875"/>
              <a:ext cx="1177064" cy="149465"/>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Clusters</a:t>
              </a:r>
            </a:p>
          </p:txBody>
        </p:sp>
      </p:grpSp>
      <p:grpSp>
        <p:nvGrpSpPr>
          <p:cNvPr id="13" name="Group 12">
            <a:extLst>
              <a:ext uri="{FF2B5EF4-FFF2-40B4-BE49-F238E27FC236}">
                <a16:creationId xmlns:a16="http://schemas.microsoft.com/office/drawing/2014/main" id="{A738DD94-E3BB-5245-9C45-99E616CB0FE2}"/>
              </a:ext>
            </a:extLst>
          </p:cNvPr>
          <p:cNvGrpSpPr/>
          <p:nvPr/>
        </p:nvGrpSpPr>
        <p:grpSpPr>
          <a:xfrm>
            <a:off x="882170" y="3309814"/>
            <a:ext cx="1177064" cy="1170142"/>
            <a:chOff x="4888672" y="3340655"/>
            <a:chExt cx="1177064" cy="1170142"/>
          </a:xfrm>
        </p:grpSpPr>
        <p:pic>
          <p:nvPicPr>
            <p:cNvPr id="14" name="Picture 13" descr="A picture containing chart&#10;&#10;Description automatically generated">
              <a:extLst>
                <a:ext uri="{FF2B5EF4-FFF2-40B4-BE49-F238E27FC236}">
                  <a16:creationId xmlns:a16="http://schemas.microsoft.com/office/drawing/2014/main" id="{0CB0DA6D-D78E-3047-831A-3FA4F256FCB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914293" y="3586208"/>
              <a:ext cx="1079253" cy="924589"/>
            </a:xfrm>
            <a:prstGeom prst="rect">
              <a:avLst/>
            </a:prstGeom>
          </p:spPr>
        </p:pic>
        <p:sp>
          <p:nvSpPr>
            <p:cNvPr id="15" name="Rectangle 14">
              <a:extLst>
                <a:ext uri="{FF2B5EF4-FFF2-40B4-BE49-F238E27FC236}">
                  <a16:creationId xmlns:a16="http://schemas.microsoft.com/office/drawing/2014/main" id="{B4B8BE20-DE29-124F-B116-7F1EFD1B2D34}"/>
                </a:ext>
              </a:extLst>
            </p:cNvPr>
            <p:cNvSpPr/>
            <p:nvPr/>
          </p:nvSpPr>
          <p:spPr>
            <a:xfrm>
              <a:off x="4888672" y="3340655"/>
              <a:ext cx="1177064" cy="149465"/>
            </a:xfrm>
            <a:prstGeom prst="rect">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Cluster Profiles</a:t>
              </a:r>
            </a:p>
          </p:txBody>
        </p:sp>
      </p:grpSp>
      <p:cxnSp>
        <p:nvCxnSpPr>
          <p:cNvPr id="16" name="Straight Arrow Connector 15">
            <a:extLst>
              <a:ext uri="{FF2B5EF4-FFF2-40B4-BE49-F238E27FC236}">
                <a16:creationId xmlns:a16="http://schemas.microsoft.com/office/drawing/2014/main" id="{F4210FF8-A22D-CF45-A4DE-B4689BB93E5D}"/>
              </a:ext>
            </a:extLst>
          </p:cNvPr>
          <p:cNvCxnSpPr/>
          <p:nvPr/>
        </p:nvCxnSpPr>
        <p:spPr>
          <a:xfrm>
            <a:off x="2066918" y="1068080"/>
            <a:ext cx="753121" cy="0"/>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798A942-E061-4A46-9FC7-324B501932CA}"/>
              </a:ext>
            </a:extLst>
          </p:cNvPr>
          <p:cNvCxnSpPr>
            <a:cxnSpLocks/>
          </p:cNvCxnSpPr>
          <p:nvPr/>
        </p:nvCxnSpPr>
        <p:spPr>
          <a:xfrm>
            <a:off x="4979166" y="1068080"/>
            <a:ext cx="1043602" cy="0"/>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7334F7B-92AF-DD47-925F-EDFB5FAD6B88}"/>
              </a:ext>
            </a:extLst>
          </p:cNvPr>
          <p:cNvCxnSpPr>
            <a:cxnSpLocks/>
            <a:stCxn id="12" idx="1"/>
          </p:cNvCxnSpPr>
          <p:nvPr/>
        </p:nvCxnSpPr>
        <p:spPr>
          <a:xfrm flipH="1" flipV="1">
            <a:off x="2066918" y="3380452"/>
            <a:ext cx="1614759" cy="1"/>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0E6290C4-116B-AE45-A69B-566B5CAE83AD}"/>
              </a:ext>
            </a:extLst>
          </p:cNvPr>
          <p:cNvCxnSpPr>
            <a:endCxn id="12" idx="3"/>
          </p:cNvCxnSpPr>
          <p:nvPr/>
        </p:nvCxnSpPr>
        <p:spPr>
          <a:xfrm rot="10800000" flipV="1">
            <a:off x="4858741" y="1068079"/>
            <a:ext cx="3137006" cy="2312373"/>
          </a:xfrm>
          <a:prstGeom prst="bentConnector3">
            <a:avLst>
              <a:gd name="adj1" fmla="val -1834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551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File Inputs</a:t>
            </a:r>
          </a:p>
        </p:txBody>
      </p:sp>
      <p:sp>
        <p:nvSpPr>
          <p:cNvPr id="5" name="TextBox 4">
            <a:extLst>
              <a:ext uri="{FF2B5EF4-FFF2-40B4-BE49-F238E27FC236}">
                <a16:creationId xmlns:a16="http://schemas.microsoft.com/office/drawing/2014/main" id="{9F964E2F-70BA-4E4B-8769-377C03A3CB61}"/>
              </a:ext>
            </a:extLst>
          </p:cNvPr>
          <p:cNvSpPr txBox="1"/>
          <p:nvPr/>
        </p:nvSpPr>
        <p:spPr>
          <a:xfrm>
            <a:off x="465897" y="1539581"/>
            <a:ext cx="7140265" cy="707886"/>
          </a:xfrm>
          <a:prstGeom prst="rect">
            <a:avLst/>
          </a:prstGeom>
          <a:noFill/>
        </p:spPr>
        <p:txBody>
          <a:bodyPr wrap="square" rtlCol="0">
            <a:spAutoFit/>
          </a:bodyPr>
          <a:lstStyle/>
          <a:p>
            <a:r>
              <a:rPr lang="en-US" sz="2000" dirty="0"/>
              <a:t>The following </a:t>
            </a:r>
            <a:r>
              <a:rPr lang="en-US" sz="2000" dirty="0" err="1"/>
              <a:t>reV</a:t>
            </a:r>
            <a:r>
              <a:rPr lang="en-US" sz="2000" dirty="0"/>
              <a:t> modules were used in creation of RPM clusters and cluster profiles for the NYISO analysis:</a:t>
            </a:r>
          </a:p>
        </p:txBody>
      </p:sp>
      <p:sp>
        <p:nvSpPr>
          <p:cNvPr id="10" name="TextBox 9">
            <a:extLst>
              <a:ext uri="{FF2B5EF4-FFF2-40B4-BE49-F238E27FC236}">
                <a16:creationId xmlns:a16="http://schemas.microsoft.com/office/drawing/2014/main" id="{374E0F71-AD3E-0443-97FD-2797FE8642FF}"/>
              </a:ext>
            </a:extLst>
          </p:cNvPr>
          <p:cNvSpPr txBox="1"/>
          <p:nvPr/>
        </p:nvSpPr>
        <p:spPr>
          <a:xfrm>
            <a:off x="934768" y="2189314"/>
            <a:ext cx="7535974" cy="25423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t>Generation</a:t>
            </a:r>
          </a:p>
          <a:p>
            <a:pPr marL="342900" indent="-342900">
              <a:lnSpc>
                <a:spcPct val="150000"/>
              </a:lnSpc>
              <a:buFont typeface="Arial" panose="020B0604020202020204" pitchFamily="34" charset="0"/>
              <a:buChar char="•"/>
            </a:pPr>
            <a:r>
              <a:rPr lang="en-US" dirty="0"/>
              <a:t>Collect</a:t>
            </a:r>
          </a:p>
          <a:p>
            <a:pPr marL="342900" indent="-342900">
              <a:lnSpc>
                <a:spcPct val="150000"/>
              </a:lnSpc>
              <a:buFont typeface="Arial" panose="020B0604020202020204" pitchFamily="34" charset="0"/>
              <a:buChar char="•"/>
            </a:pPr>
            <a:r>
              <a:rPr lang="en-US" dirty="0"/>
              <a:t>Batch</a:t>
            </a:r>
          </a:p>
          <a:p>
            <a:pPr>
              <a:lnSpc>
                <a:spcPct val="150000"/>
              </a:lnSpc>
            </a:pPr>
            <a:endParaRPr lang="en-US" dirty="0"/>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9DE96377-3638-B84B-A9D7-E5A1DA354646}"/>
              </a:ext>
            </a:extLst>
          </p:cNvPr>
          <p:cNvSpPr txBox="1"/>
          <p:nvPr/>
        </p:nvSpPr>
        <p:spPr>
          <a:xfrm>
            <a:off x="457200" y="1014660"/>
            <a:ext cx="7535974" cy="400110"/>
          </a:xfrm>
          <a:prstGeom prst="rect">
            <a:avLst/>
          </a:prstGeom>
          <a:noFill/>
        </p:spPr>
        <p:txBody>
          <a:bodyPr wrap="none" rtlCol="0">
            <a:spAutoFit/>
          </a:bodyPr>
          <a:lstStyle/>
          <a:p>
            <a:r>
              <a:rPr lang="en-US" sz="2000" dirty="0"/>
              <a:t>Each </a:t>
            </a:r>
            <a:r>
              <a:rPr lang="en-US" sz="2000" dirty="0" err="1"/>
              <a:t>reV</a:t>
            </a:r>
            <a:r>
              <a:rPr lang="en-US" sz="2000" dirty="0"/>
              <a:t> module has variable input files and associated requirements. </a:t>
            </a:r>
          </a:p>
        </p:txBody>
      </p:sp>
    </p:spTree>
    <p:extLst>
      <p:ext uri="{BB962C8B-B14F-4D97-AF65-F5344CB8AC3E}">
        <p14:creationId xmlns:p14="http://schemas.microsoft.com/office/powerpoint/2010/main" val="1802565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File Inputs -- Generation</a:t>
            </a:r>
          </a:p>
        </p:txBody>
      </p:sp>
      <p:sp>
        <p:nvSpPr>
          <p:cNvPr id="5" name="TextBox 4">
            <a:extLst>
              <a:ext uri="{FF2B5EF4-FFF2-40B4-BE49-F238E27FC236}">
                <a16:creationId xmlns:a16="http://schemas.microsoft.com/office/drawing/2014/main" id="{9F964E2F-70BA-4E4B-8769-377C03A3CB61}"/>
              </a:ext>
            </a:extLst>
          </p:cNvPr>
          <p:cNvSpPr txBox="1"/>
          <p:nvPr/>
        </p:nvSpPr>
        <p:spPr>
          <a:xfrm>
            <a:off x="812710" y="1000738"/>
            <a:ext cx="7109529" cy="1938992"/>
          </a:xfrm>
          <a:prstGeom prst="rect">
            <a:avLst/>
          </a:prstGeom>
          <a:noFill/>
        </p:spPr>
        <p:txBody>
          <a:bodyPr wrap="square" rtlCol="0">
            <a:spAutoFit/>
          </a:bodyPr>
          <a:lstStyle/>
          <a:p>
            <a:r>
              <a:rPr lang="en-US" sz="2000" dirty="0"/>
              <a:t>The generation module batches SAM across millions of resource pixels, allowing for multiple system configurations. </a:t>
            </a:r>
          </a:p>
          <a:p>
            <a:endParaRPr lang="en-US" sz="2000" dirty="0"/>
          </a:p>
          <a:p>
            <a:r>
              <a:rPr lang="en-US" sz="2000" dirty="0"/>
              <a:t>Currently supports pvwatts7, </a:t>
            </a:r>
            <a:r>
              <a:rPr lang="en-US" sz="2000" dirty="0" err="1"/>
              <a:t>windpower</a:t>
            </a:r>
            <a:r>
              <a:rPr lang="en-US" sz="2000" dirty="0"/>
              <a:t>, </a:t>
            </a:r>
            <a:r>
              <a:rPr lang="en-US" sz="2000" dirty="0" err="1"/>
              <a:t>csp</a:t>
            </a:r>
            <a:r>
              <a:rPr lang="en-US" sz="2000" dirty="0"/>
              <a:t> SAM modules</a:t>
            </a:r>
          </a:p>
          <a:p>
            <a:endParaRPr lang="en-US" sz="2000" dirty="0"/>
          </a:p>
          <a:p>
            <a:endParaRPr lang="en-US" sz="2000" dirty="0"/>
          </a:p>
        </p:txBody>
      </p:sp>
      <p:sp>
        <p:nvSpPr>
          <p:cNvPr id="10" name="TextBox 9">
            <a:extLst>
              <a:ext uri="{FF2B5EF4-FFF2-40B4-BE49-F238E27FC236}">
                <a16:creationId xmlns:a16="http://schemas.microsoft.com/office/drawing/2014/main" id="{374E0F71-AD3E-0443-97FD-2797FE8642FF}"/>
              </a:ext>
            </a:extLst>
          </p:cNvPr>
          <p:cNvSpPr txBox="1"/>
          <p:nvPr/>
        </p:nvSpPr>
        <p:spPr>
          <a:xfrm>
            <a:off x="927847" y="2518069"/>
            <a:ext cx="7597144" cy="2126864"/>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dirty="0"/>
              <a:t>Project points (.csv)</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r>
              <a:rPr lang="en-US" dirty="0"/>
              <a:t>Configurations:</a:t>
            </a:r>
          </a:p>
          <a:p>
            <a:pPr marL="800100" lvl="1" indent="-342900">
              <a:lnSpc>
                <a:spcPct val="150000"/>
              </a:lnSpc>
              <a:buFont typeface="Arial" panose="020B0604020202020204" pitchFamily="34" charset="0"/>
              <a:buChar char="•"/>
            </a:pPr>
            <a:r>
              <a:rPr lang="en-US" dirty="0" err="1"/>
              <a:t>config_gen.json</a:t>
            </a:r>
            <a:r>
              <a:rPr lang="en-US" dirty="0"/>
              <a:t> : </a:t>
            </a:r>
            <a:r>
              <a:rPr lang="en-US" sz="1200" dirty="0">
                <a:solidFill>
                  <a:srgbClr val="333333"/>
                </a:solidFill>
              </a:rPr>
              <a:t>settings for generation module</a:t>
            </a:r>
            <a:endParaRPr lang="en-US" dirty="0"/>
          </a:p>
          <a:p>
            <a:pPr marL="800100" lvl="1" indent="-342900">
              <a:lnSpc>
                <a:spcPct val="150000"/>
              </a:lnSpc>
              <a:buFont typeface="Arial" panose="020B0604020202020204" pitchFamily="34" charset="0"/>
              <a:buChar char="•"/>
            </a:pPr>
            <a:r>
              <a:rPr lang="en-US" dirty="0" err="1"/>
              <a:t>config_sam.json</a:t>
            </a:r>
            <a:r>
              <a:rPr lang="en-US" dirty="0"/>
              <a:t> : </a:t>
            </a:r>
            <a:r>
              <a:rPr lang="en-US" sz="1200" dirty="0">
                <a:solidFill>
                  <a:srgbClr val="333333"/>
                </a:solidFill>
              </a:rPr>
              <a:t>SAM generator configurations for those referenced in </a:t>
            </a:r>
            <a:r>
              <a:rPr lang="en-US" sz="1200" i="1" dirty="0" err="1">
                <a:solidFill>
                  <a:srgbClr val="333333"/>
                </a:solidFill>
              </a:rPr>
              <a:t>project_points.csv</a:t>
            </a:r>
            <a:r>
              <a:rPr lang="en-US" sz="1200" i="1" dirty="0">
                <a:solidFill>
                  <a:srgbClr val="333333"/>
                </a:solidFill>
              </a:rPr>
              <a:t>/config</a:t>
            </a:r>
            <a:endParaRPr lang="en-US" sz="1200" dirty="0">
              <a:solidFill>
                <a:srgbClr val="333333"/>
              </a:solidFill>
            </a:endParaRPr>
          </a:p>
        </p:txBody>
      </p:sp>
      <p:graphicFrame>
        <p:nvGraphicFramePr>
          <p:cNvPr id="3" name="Table 3">
            <a:extLst>
              <a:ext uri="{FF2B5EF4-FFF2-40B4-BE49-F238E27FC236}">
                <a16:creationId xmlns:a16="http://schemas.microsoft.com/office/drawing/2014/main" id="{FF801AB6-3B0E-3F4C-A584-34EA68D6A0FE}"/>
              </a:ext>
            </a:extLst>
          </p:cNvPr>
          <p:cNvGraphicFramePr>
            <a:graphicFrameLocks noGrp="1"/>
          </p:cNvGraphicFramePr>
          <p:nvPr>
            <p:extLst>
              <p:ext uri="{D42A27DB-BD31-4B8C-83A1-F6EECF244321}">
                <p14:modId xmlns:p14="http://schemas.microsoft.com/office/powerpoint/2010/main" val="3847594102"/>
              </p:ext>
            </p:extLst>
          </p:nvPr>
        </p:nvGraphicFramePr>
        <p:xfrm>
          <a:off x="4192793" y="2471703"/>
          <a:ext cx="4138497" cy="859518"/>
        </p:xfrm>
        <a:graphic>
          <a:graphicData uri="http://schemas.openxmlformats.org/drawingml/2006/table">
            <a:tbl>
              <a:tblPr firstRow="1" bandRow="1">
                <a:tableStyleId>{5940675A-B579-460E-94D1-54222C63F5DA}</a:tableStyleId>
              </a:tblPr>
              <a:tblGrid>
                <a:gridCol w="1816120">
                  <a:extLst>
                    <a:ext uri="{9D8B030D-6E8A-4147-A177-3AD203B41FA5}">
                      <a16:colId xmlns:a16="http://schemas.microsoft.com/office/drawing/2014/main" val="2798748605"/>
                    </a:ext>
                  </a:extLst>
                </a:gridCol>
                <a:gridCol w="1360074">
                  <a:extLst>
                    <a:ext uri="{9D8B030D-6E8A-4147-A177-3AD203B41FA5}">
                      <a16:colId xmlns:a16="http://schemas.microsoft.com/office/drawing/2014/main" val="3005725542"/>
                    </a:ext>
                  </a:extLst>
                </a:gridCol>
                <a:gridCol w="962303">
                  <a:extLst>
                    <a:ext uri="{9D8B030D-6E8A-4147-A177-3AD203B41FA5}">
                      <a16:colId xmlns:a16="http://schemas.microsoft.com/office/drawing/2014/main" val="3398099672"/>
                    </a:ext>
                  </a:extLst>
                </a:gridCol>
              </a:tblGrid>
              <a:tr h="265158">
                <a:tc>
                  <a:txBody>
                    <a:bodyPr/>
                    <a:lstStyle/>
                    <a:p>
                      <a:r>
                        <a:rPr lang="en-US" sz="1100" b="1" i="1" dirty="0" err="1"/>
                        <a:t>gen_gid</a:t>
                      </a:r>
                      <a:endParaRPr lang="en-US" sz="1100" b="1" i="1" dirty="0"/>
                    </a:p>
                  </a:txBody>
                  <a:tcPr/>
                </a:tc>
                <a:tc>
                  <a:txBody>
                    <a:bodyPr/>
                    <a:lstStyle/>
                    <a:p>
                      <a:r>
                        <a:rPr lang="en-US" sz="1100" b="1" i="1" dirty="0"/>
                        <a:t>config</a:t>
                      </a:r>
                    </a:p>
                  </a:txBody>
                  <a:tcPr/>
                </a:tc>
                <a:tc>
                  <a:txBody>
                    <a:bodyPr/>
                    <a:lstStyle/>
                    <a:p>
                      <a:r>
                        <a:rPr lang="en-US" sz="1100" b="1" i="1" dirty="0" err="1"/>
                        <a:t>res_gid</a:t>
                      </a:r>
                      <a:endParaRPr lang="en-US" sz="1100" b="1" i="1" dirty="0"/>
                    </a:p>
                  </a:txBody>
                  <a:tcPr/>
                </a:tc>
                <a:extLst>
                  <a:ext uri="{0D108BD9-81ED-4DB2-BD59-A6C34878D82A}">
                    <a16:rowId xmlns:a16="http://schemas.microsoft.com/office/drawing/2014/main" val="1065753386"/>
                  </a:ext>
                </a:extLst>
              </a:tr>
              <a:tr h="265158">
                <a:tc>
                  <a:txBody>
                    <a:bodyPr/>
                    <a:lstStyle/>
                    <a:p>
                      <a:r>
                        <a:rPr lang="en-US" sz="1100" dirty="0"/>
                        <a:t>Site index of generation file; not necessarily same as </a:t>
                      </a:r>
                      <a:r>
                        <a:rPr lang="en-US" sz="1100" i="1" dirty="0" err="1"/>
                        <a:t>res_gid</a:t>
                      </a:r>
                      <a:r>
                        <a:rPr lang="en-US" sz="1100" i="0" dirty="0"/>
                        <a:t> </a:t>
                      </a:r>
                      <a:endParaRPr lang="en-US" sz="1100" dirty="0"/>
                    </a:p>
                  </a:txBody>
                  <a:tcPr/>
                </a:tc>
                <a:tc>
                  <a:txBody>
                    <a:bodyPr/>
                    <a:lstStyle/>
                    <a:p>
                      <a:r>
                        <a:rPr lang="en-US" sz="1100" dirty="0"/>
                        <a:t>Nominative value used in </a:t>
                      </a:r>
                      <a:r>
                        <a:rPr lang="en-US" sz="1100" i="1" dirty="0" err="1"/>
                        <a:t>config_sam.json</a:t>
                      </a:r>
                      <a:endParaRPr lang="en-US" sz="1100" i="1" dirty="0"/>
                    </a:p>
                  </a:txBody>
                  <a:tcPr/>
                </a:tc>
                <a:tc>
                  <a:txBody>
                    <a:bodyPr/>
                    <a:lstStyle/>
                    <a:p>
                      <a:r>
                        <a:rPr lang="en-US" sz="1100" dirty="0"/>
                        <a:t>Site index of resource file</a:t>
                      </a:r>
                    </a:p>
                  </a:txBody>
                  <a:tcPr/>
                </a:tc>
                <a:extLst>
                  <a:ext uri="{0D108BD9-81ED-4DB2-BD59-A6C34878D82A}">
                    <a16:rowId xmlns:a16="http://schemas.microsoft.com/office/drawing/2014/main" val="398306877"/>
                  </a:ext>
                </a:extLst>
              </a:tr>
            </a:tbl>
          </a:graphicData>
        </a:graphic>
      </p:graphicFrame>
    </p:spTree>
    <p:extLst>
      <p:ext uri="{BB962C8B-B14F-4D97-AF65-F5344CB8AC3E}">
        <p14:creationId xmlns:p14="http://schemas.microsoft.com/office/powerpoint/2010/main" val="691280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File Inputs -- Collect</a:t>
            </a:r>
          </a:p>
        </p:txBody>
      </p:sp>
      <p:sp>
        <p:nvSpPr>
          <p:cNvPr id="5" name="TextBox 4">
            <a:extLst>
              <a:ext uri="{FF2B5EF4-FFF2-40B4-BE49-F238E27FC236}">
                <a16:creationId xmlns:a16="http://schemas.microsoft.com/office/drawing/2014/main" id="{9F964E2F-70BA-4E4B-8769-377C03A3CB61}"/>
              </a:ext>
            </a:extLst>
          </p:cNvPr>
          <p:cNvSpPr txBox="1"/>
          <p:nvPr/>
        </p:nvSpPr>
        <p:spPr>
          <a:xfrm>
            <a:off x="812710" y="1000738"/>
            <a:ext cx="7893300" cy="1323439"/>
          </a:xfrm>
          <a:prstGeom prst="rect">
            <a:avLst/>
          </a:prstGeom>
          <a:noFill/>
        </p:spPr>
        <p:txBody>
          <a:bodyPr wrap="square" rtlCol="0">
            <a:spAutoFit/>
          </a:bodyPr>
          <a:lstStyle/>
          <a:p>
            <a:r>
              <a:rPr lang="en-US" sz="2000" dirty="0"/>
              <a:t>For runs on in compute environments where computations are distributed across multiple nodes, node generation output files need to be collected into 1 generation file. Subset generation files are divided based on a range of site indices (correspond to </a:t>
            </a:r>
            <a:r>
              <a:rPr lang="en-US" sz="2000" i="1" dirty="0" err="1"/>
              <a:t>project_points.csv</a:t>
            </a:r>
            <a:r>
              <a:rPr lang="en-US" sz="2000" dirty="0"/>
              <a:t>). </a:t>
            </a:r>
          </a:p>
        </p:txBody>
      </p:sp>
      <p:sp>
        <p:nvSpPr>
          <p:cNvPr id="7" name="TextBox 6">
            <a:extLst>
              <a:ext uri="{FF2B5EF4-FFF2-40B4-BE49-F238E27FC236}">
                <a16:creationId xmlns:a16="http://schemas.microsoft.com/office/drawing/2014/main" id="{B9AE1677-00CC-2E4B-8C61-5045BA163DDD}"/>
              </a:ext>
            </a:extLst>
          </p:cNvPr>
          <p:cNvSpPr txBox="1"/>
          <p:nvPr/>
        </p:nvSpPr>
        <p:spPr>
          <a:xfrm>
            <a:off x="1221761" y="2843028"/>
            <a:ext cx="5675849" cy="880369"/>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dirty="0"/>
              <a:t>Configurations:</a:t>
            </a:r>
          </a:p>
          <a:p>
            <a:pPr marL="800100" lvl="1" indent="-342900">
              <a:lnSpc>
                <a:spcPct val="150000"/>
              </a:lnSpc>
              <a:buFont typeface="Arial" panose="020B0604020202020204" pitchFamily="34" charset="0"/>
              <a:buChar char="•"/>
            </a:pPr>
            <a:r>
              <a:rPr lang="en-US" dirty="0" err="1"/>
              <a:t>config_collect.json</a:t>
            </a:r>
            <a:r>
              <a:rPr lang="en-US" dirty="0"/>
              <a:t> : </a:t>
            </a:r>
            <a:r>
              <a:rPr lang="en-US" sz="1200" dirty="0">
                <a:solidFill>
                  <a:srgbClr val="333333"/>
                </a:solidFill>
              </a:rPr>
              <a:t>settings for gathering subset generation files</a:t>
            </a:r>
            <a:endParaRPr lang="en-US" dirty="0"/>
          </a:p>
        </p:txBody>
      </p:sp>
    </p:spTree>
    <p:extLst>
      <p:ext uri="{BB962C8B-B14F-4D97-AF65-F5344CB8AC3E}">
        <p14:creationId xmlns:p14="http://schemas.microsoft.com/office/powerpoint/2010/main" val="341214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File Inputs -- Batch</a:t>
            </a:r>
          </a:p>
        </p:txBody>
      </p:sp>
      <p:sp>
        <p:nvSpPr>
          <p:cNvPr id="5" name="TextBox 4">
            <a:extLst>
              <a:ext uri="{FF2B5EF4-FFF2-40B4-BE49-F238E27FC236}">
                <a16:creationId xmlns:a16="http://schemas.microsoft.com/office/drawing/2014/main" id="{9F964E2F-70BA-4E4B-8769-377C03A3CB61}"/>
              </a:ext>
            </a:extLst>
          </p:cNvPr>
          <p:cNvSpPr txBox="1"/>
          <p:nvPr/>
        </p:nvSpPr>
        <p:spPr>
          <a:xfrm>
            <a:off x="812710" y="1000738"/>
            <a:ext cx="7439942" cy="1323439"/>
          </a:xfrm>
          <a:prstGeom prst="rect">
            <a:avLst/>
          </a:prstGeom>
          <a:noFill/>
        </p:spPr>
        <p:txBody>
          <a:bodyPr wrap="square" rtlCol="0">
            <a:spAutoFit/>
          </a:bodyPr>
          <a:lstStyle/>
          <a:p>
            <a:r>
              <a:rPr lang="en-US" sz="2000" dirty="0"/>
              <a:t>In situations where you need to compute multiple runs for the same locations, batch module is used to streamline model runs to create input configuration files and execute runs based on those configuration files. </a:t>
            </a:r>
          </a:p>
        </p:txBody>
      </p:sp>
      <p:sp>
        <p:nvSpPr>
          <p:cNvPr id="6" name="TextBox 5">
            <a:extLst>
              <a:ext uri="{FF2B5EF4-FFF2-40B4-BE49-F238E27FC236}">
                <a16:creationId xmlns:a16="http://schemas.microsoft.com/office/drawing/2014/main" id="{5F49140A-12E3-9C48-8955-EE5E1F6C0307}"/>
              </a:ext>
            </a:extLst>
          </p:cNvPr>
          <p:cNvSpPr txBox="1"/>
          <p:nvPr/>
        </p:nvSpPr>
        <p:spPr>
          <a:xfrm>
            <a:off x="1221761" y="2843028"/>
            <a:ext cx="7030891" cy="14487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t>Configurations:</a:t>
            </a:r>
          </a:p>
          <a:p>
            <a:pPr marL="800100" lvl="1" indent="-342900">
              <a:lnSpc>
                <a:spcPct val="150000"/>
              </a:lnSpc>
              <a:buFont typeface="Arial" panose="020B0604020202020204" pitchFamily="34" charset="0"/>
              <a:buChar char="•"/>
            </a:pPr>
            <a:r>
              <a:rPr lang="en-US" dirty="0" err="1"/>
              <a:t>config_batch.json</a:t>
            </a:r>
            <a:r>
              <a:rPr lang="en-US" dirty="0"/>
              <a:t> : </a:t>
            </a:r>
            <a:r>
              <a:rPr lang="en-US" sz="1200" dirty="0">
                <a:solidFill>
                  <a:srgbClr val="333333"/>
                </a:solidFill>
              </a:rPr>
              <a:t>configuration for all runs to batch; can be manually set or programmatically set (not part of existing </a:t>
            </a:r>
            <a:r>
              <a:rPr lang="en-US" sz="1200" dirty="0" err="1">
                <a:solidFill>
                  <a:srgbClr val="333333"/>
                </a:solidFill>
              </a:rPr>
              <a:t>reV</a:t>
            </a:r>
            <a:r>
              <a:rPr lang="en-US" sz="1200" dirty="0">
                <a:solidFill>
                  <a:srgbClr val="333333"/>
                </a:solidFill>
              </a:rPr>
              <a:t> pipeline)</a:t>
            </a:r>
          </a:p>
          <a:p>
            <a:pPr marL="1257300" lvl="2" indent="-342900">
              <a:lnSpc>
                <a:spcPct val="150000"/>
              </a:lnSpc>
              <a:buFont typeface="Arial" panose="020B0604020202020204" pitchFamily="34" charset="0"/>
              <a:buChar char="•"/>
            </a:pPr>
            <a:r>
              <a:rPr lang="en-US" sz="1200" dirty="0">
                <a:solidFill>
                  <a:srgbClr val="333333"/>
                </a:solidFill>
              </a:rPr>
              <a:t>May cross-reference other config files (</a:t>
            </a:r>
            <a:r>
              <a:rPr lang="en-US" sz="1200" dirty="0" err="1">
                <a:solidFill>
                  <a:srgbClr val="333333"/>
                </a:solidFill>
              </a:rPr>
              <a:t>config_gen.json</a:t>
            </a:r>
            <a:r>
              <a:rPr lang="en-US" sz="1200" dirty="0">
                <a:solidFill>
                  <a:srgbClr val="333333"/>
                </a:solidFill>
              </a:rPr>
              <a:t>, </a:t>
            </a:r>
            <a:r>
              <a:rPr lang="en-US" sz="1200" dirty="0" err="1">
                <a:solidFill>
                  <a:srgbClr val="333333"/>
                </a:solidFill>
              </a:rPr>
              <a:t>config_sam.json</a:t>
            </a:r>
            <a:r>
              <a:rPr lang="en-US" sz="1200" dirty="0">
                <a:solidFill>
                  <a:srgbClr val="333333"/>
                </a:solidFill>
              </a:rPr>
              <a:t>)</a:t>
            </a:r>
          </a:p>
        </p:txBody>
      </p:sp>
    </p:spTree>
    <p:extLst>
      <p:ext uri="{BB962C8B-B14F-4D97-AF65-F5344CB8AC3E}">
        <p14:creationId xmlns:p14="http://schemas.microsoft.com/office/powerpoint/2010/main" val="406828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File Inputs -- Clusters</a:t>
            </a:r>
          </a:p>
        </p:txBody>
      </p:sp>
      <p:sp>
        <p:nvSpPr>
          <p:cNvPr id="6" name="TextBox 5">
            <a:extLst>
              <a:ext uri="{FF2B5EF4-FFF2-40B4-BE49-F238E27FC236}">
                <a16:creationId xmlns:a16="http://schemas.microsoft.com/office/drawing/2014/main" id="{5F49140A-12E3-9C48-8955-EE5E1F6C0307}"/>
              </a:ext>
            </a:extLst>
          </p:cNvPr>
          <p:cNvSpPr txBox="1"/>
          <p:nvPr/>
        </p:nvSpPr>
        <p:spPr>
          <a:xfrm>
            <a:off x="1252497" y="1123020"/>
            <a:ext cx="7030891" cy="24181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t>Generation h5 file: </a:t>
            </a:r>
          </a:p>
          <a:p>
            <a:pPr marL="342900" indent="-342900">
              <a:lnSpc>
                <a:spcPct val="150000"/>
              </a:lnSpc>
              <a:buFont typeface="Arial" panose="020B0604020202020204" pitchFamily="34" charset="0"/>
              <a:buChar char="•"/>
            </a:pPr>
            <a:r>
              <a:rPr lang="en-US" dirty="0"/>
              <a:t>Technical exclusions h5 file: </a:t>
            </a:r>
          </a:p>
          <a:p>
            <a:pPr marL="342900" indent="-342900">
              <a:lnSpc>
                <a:spcPct val="150000"/>
              </a:lnSpc>
              <a:buFont typeface="Arial" panose="020B0604020202020204" pitchFamily="34" charset="0"/>
              <a:buChar char="•"/>
            </a:pPr>
            <a:r>
              <a:rPr lang="en-US" dirty="0"/>
              <a:t>Configurations:</a:t>
            </a:r>
          </a:p>
          <a:p>
            <a:pPr marL="800100" lvl="1" indent="-342900">
              <a:lnSpc>
                <a:spcPct val="150000"/>
              </a:lnSpc>
              <a:buFont typeface="Arial" panose="020B0604020202020204" pitchFamily="34" charset="0"/>
              <a:buChar char="•"/>
            </a:pPr>
            <a:r>
              <a:rPr lang="en-US" dirty="0"/>
              <a:t>Count of clusters per each balancing area</a:t>
            </a:r>
          </a:p>
          <a:p>
            <a:pPr marL="800100" lvl="1" indent="-342900">
              <a:lnSpc>
                <a:spcPct val="150000"/>
              </a:lnSpc>
              <a:buFont typeface="Arial" panose="020B0604020202020204" pitchFamily="34" charset="0"/>
              <a:buChar char="•"/>
            </a:pPr>
            <a:r>
              <a:rPr lang="en-US" dirty="0" err="1"/>
              <a:t>config_aggregation.json</a:t>
            </a:r>
            <a:r>
              <a:rPr lang="en-US" dirty="0"/>
              <a:t> : </a:t>
            </a:r>
            <a:r>
              <a:rPr lang="en-US" sz="1200" dirty="0">
                <a:solidFill>
                  <a:srgbClr val="333333"/>
                </a:solidFill>
              </a:rPr>
              <a:t>configuration for aggregation to supply curve points; used to create a dictionary of what technical exclusion layers to exclude/include/weight</a:t>
            </a:r>
          </a:p>
        </p:txBody>
      </p:sp>
    </p:spTree>
    <p:extLst>
      <p:ext uri="{BB962C8B-B14F-4D97-AF65-F5344CB8AC3E}">
        <p14:creationId xmlns:p14="http://schemas.microsoft.com/office/powerpoint/2010/main" val="1662161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8487" y="740249"/>
            <a:ext cx="3833315" cy="4069701"/>
          </a:xfrm>
        </p:spPr>
        <p:txBody>
          <a:bodyPr>
            <a:normAutofit/>
          </a:bodyPr>
          <a:lstStyle/>
          <a:p>
            <a:pPr marL="213122" indent="-213122"/>
            <a:r>
              <a:rPr lang="en-US" dirty="0"/>
              <a:t>What are the </a:t>
            </a:r>
            <a:r>
              <a:rPr lang="en-US" b="1" dirty="0"/>
              <a:t>land-use requirements </a:t>
            </a:r>
            <a:r>
              <a:rPr lang="en-US" dirty="0"/>
              <a:t>and impacts of increasing levels of renewable energy deployment?</a:t>
            </a:r>
          </a:p>
          <a:p>
            <a:pPr marL="213122" indent="-213122"/>
            <a:r>
              <a:rPr lang="en-US" dirty="0"/>
              <a:t>What are the </a:t>
            </a:r>
            <a:r>
              <a:rPr lang="en-US" b="1" dirty="0"/>
              <a:t>transmission and integration costs </a:t>
            </a:r>
            <a:r>
              <a:rPr lang="en-US" dirty="0"/>
              <a:t>of renewable energy deployment?</a:t>
            </a:r>
          </a:p>
          <a:p>
            <a:pPr marL="213122" indent="-213122"/>
            <a:r>
              <a:rPr lang="en-US" dirty="0"/>
              <a:t>What are the impacts of inter-annual </a:t>
            </a:r>
            <a:r>
              <a:rPr lang="en-US" b="1" dirty="0"/>
              <a:t>resource variability </a:t>
            </a:r>
            <a:r>
              <a:rPr lang="en-US" dirty="0"/>
              <a:t>on renewable energy cost and performance?</a:t>
            </a:r>
          </a:p>
        </p:txBody>
      </p:sp>
      <p:sp>
        <p:nvSpPr>
          <p:cNvPr id="3" name="Title 2"/>
          <p:cNvSpPr>
            <a:spLocks noGrp="1"/>
          </p:cNvSpPr>
          <p:nvPr>
            <p:ph type="title"/>
          </p:nvPr>
        </p:nvSpPr>
        <p:spPr>
          <a:noFill/>
        </p:spPr>
        <p:txBody>
          <a:bodyPr>
            <a:noAutofit/>
          </a:bodyPr>
          <a:lstStyle/>
          <a:p>
            <a:r>
              <a:rPr lang="en-US" sz="2800" dirty="0"/>
              <a:t>Answering Big Questions for Energy Planning</a:t>
            </a:r>
          </a:p>
        </p:txBody>
      </p:sp>
      <p:pic>
        <p:nvPicPr>
          <p:cNvPr id="2050" name="Picture 2" descr="C:\Users\sgossett\Pictures\01308(1).JPG"/>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5091830" y="551145"/>
            <a:ext cx="2912301" cy="44441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3206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err="1"/>
              <a:t>reVX.RPM</a:t>
            </a:r>
            <a:r>
              <a:rPr lang="en-US" dirty="0"/>
              <a:t> -- Clusters</a:t>
            </a:r>
          </a:p>
        </p:txBody>
      </p:sp>
      <p:sp>
        <p:nvSpPr>
          <p:cNvPr id="5" name="TextBox 4">
            <a:extLst>
              <a:ext uri="{FF2B5EF4-FFF2-40B4-BE49-F238E27FC236}">
                <a16:creationId xmlns:a16="http://schemas.microsoft.com/office/drawing/2014/main" id="{9F964E2F-70BA-4E4B-8769-377C03A3CB61}"/>
              </a:ext>
            </a:extLst>
          </p:cNvPr>
          <p:cNvSpPr txBox="1"/>
          <p:nvPr/>
        </p:nvSpPr>
        <p:spPr>
          <a:xfrm>
            <a:off x="812710" y="1000738"/>
            <a:ext cx="7439942" cy="1323439"/>
          </a:xfrm>
          <a:prstGeom prst="rect">
            <a:avLst/>
          </a:prstGeom>
          <a:noFill/>
        </p:spPr>
        <p:txBody>
          <a:bodyPr wrap="square" rtlCol="0">
            <a:spAutoFit/>
          </a:bodyPr>
          <a:lstStyle/>
          <a:p>
            <a:r>
              <a:rPr lang="en-US" sz="2000" dirty="0" err="1"/>
              <a:t>reVX</a:t>
            </a:r>
            <a:r>
              <a:rPr lang="en-US" sz="2000" dirty="0"/>
              <a:t>, the Renewable Energy Potential(V) Exchange Tool, provides a set of tools to extract data from </a:t>
            </a:r>
            <a:r>
              <a:rPr lang="en-US" sz="2000" dirty="0" err="1"/>
              <a:t>reV</a:t>
            </a:r>
            <a:r>
              <a:rPr lang="en-US" sz="2000" dirty="0"/>
              <a:t> model outputs and interface with RPM. Users can install </a:t>
            </a:r>
            <a:r>
              <a:rPr lang="en-US" sz="2000" dirty="0" err="1"/>
              <a:t>reVX</a:t>
            </a:r>
            <a:r>
              <a:rPr lang="en-US" sz="2000" dirty="0"/>
              <a:t> similarly to </a:t>
            </a:r>
            <a:r>
              <a:rPr lang="en-US" sz="2000" dirty="0" err="1"/>
              <a:t>reV</a:t>
            </a:r>
            <a:r>
              <a:rPr lang="en-US" sz="2000" dirty="0"/>
              <a:t> by following instructions on the </a:t>
            </a:r>
            <a:r>
              <a:rPr lang="en-US" sz="2000" dirty="0" err="1">
                <a:hlinkClick r:id="rId3"/>
              </a:rPr>
              <a:t>reVX</a:t>
            </a:r>
            <a:r>
              <a:rPr lang="en-US" sz="2000" dirty="0">
                <a:hlinkClick r:id="rId3"/>
              </a:rPr>
              <a:t> </a:t>
            </a:r>
            <a:r>
              <a:rPr lang="en-US" sz="2000" dirty="0" err="1">
                <a:hlinkClick r:id="rId3"/>
              </a:rPr>
              <a:t>Github</a:t>
            </a:r>
            <a:r>
              <a:rPr lang="en-US" sz="2000" dirty="0">
                <a:hlinkClick r:id="rId3"/>
              </a:rPr>
              <a:t> page (</a:t>
            </a:r>
            <a:r>
              <a:rPr lang="en-US" sz="2000" i="1" dirty="0">
                <a:hlinkClick r:id="rId3"/>
              </a:rPr>
              <a:t>https://</a:t>
            </a:r>
            <a:r>
              <a:rPr lang="en-US" sz="2000" i="1" dirty="0" err="1">
                <a:hlinkClick r:id="rId3"/>
              </a:rPr>
              <a:t>nrel.github.io</a:t>
            </a:r>
            <a:r>
              <a:rPr lang="en-US" sz="2000" i="1" dirty="0">
                <a:hlinkClick r:id="rId3"/>
              </a:rPr>
              <a:t>/</a:t>
            </a:r>
            <a:r>
              <a:rPr lang="en-US" sz="2000" i="1" dirty="0" err="1">
                <a:hlinkClick r:id="rId3"/>
              </a:rPr>
              <a:t>reVX</a:t>
            </a:r>
            <a:r>
              <a:rPr lang="en-US" sz="2000" i="1" dirty="0">
                <a:hlinkClick r:id="rId3"/>
              </a:rPr>
              <a:t>/</a:t>
            </a:r>
            <a:r>
              <a:rPr lang="en-US" sz="2000" i="1" dirty="0" err="1">
                <a:hlinkClick r:id="rId3"/>
              </a:rPr>
              <a:t>index.html</a:t>
            </a:r>
            <a:r>
              <a:rPr lang="en-US" sz="2000" dirty="0">
                <a:hlinkClick r:id="rId3"/>
              </a:rPr>
              <a:t>)</a:t>
            </a:r>
            <a:r>
              <a:rPr lang="en-US" sz="2000" dirty="0"/>
              <a:t>.</a:t>
            </a:r>
          </a:p>
        </p:txBody>
      </p:sp>
    </p:spTree>
    <p:extLst>
      <p:ext uri="{BB962C8B-B14F-4D97-AF65-F5344CB8AC3E}">
        <p14:creationId xmlns:p14="http://schemas.microsoft.com/office/powerpoint/2010/main" val="248361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199" y="1"/>
            <a:ext cx="3657601" cy="751114"/>
          </a:xfrm>
        </p:spPr>
        <p:txBody>
          <a:bodyPr/>
          <a:lstStyle/>
          <a:p>
            <a:r>
              <a:rPr lang="en-US" dirty="0"/>
              <a:t>Running </a:t>
            </a:r>
            <a:r>
              <a:rPr lang="en-US" dirty="0" err="1"/>
              <a:t>reV</a:t>
            </a:r>
            <a:endParaRPr lang="en-US" dirty="0"/>
          </a:p>
        </p:txBody>
      </p:sp>
      <p:sp>
        <p:nvSpPr>
          <p:cNvPr id="5" name="TextBox 4">
            <a:extLst>
              <a:ext uri="{FF2B5EF4-FFF2-40B4-BE49-F238E27FC236}">
                <a16:creationId xmlns:a16="http://schemas.microsoft.com/office/drawing/2014/main" id="{9F964E2F-70BA-4E4B-8769-377C03A3CB61}"/>
              </a:ext>
            </a:extLst>
          </p:cNvPr>
          <p:cNvSpPr txBox="1"/>
          <p:nvPr/>
        </p:nvSpPr>
        <p:spPr>
          <a:xfrm>
            <a:off x="812710" y="1000738"/>
            <a:ext cx="7439942" cy="1323439"/>
          </a:xfrm>
          <a:prstGeom prst="rect">
            <a:avLst/>
          </a:prstGeom>
          <a:noFill/>
        </p:spPr>
        <p:txBody>
          <a:bodyPr wrap="square" rtlCol="0">
            <a:spAutoFit/>
          </a:bodyPr>
          <a:lstStyle/>
          <a:p>
            <a:r>
              <a:rPr lang="en-US" sz="2000" dirty="0" err="1"/>
              <a:t>reV</a:t>
            </a:r>
            <a:r>
              <a:rPr lang="en-US" sz="2000" dirty="0"/>
              <a:t> is mostly commonly run in the command line interface (CLI), regardless of compute environment. Individual modules can be run by calling them as arguments with corresponding config file(s). However, it’s preferred to use full pipeline execution to document model runs. </a:t>
            </a:r>
          </a:p>
        </p:txBody>
      </p:sp>
      <p:sp>
        <p:nvSpPr>
          <p:cNvPr id="6" name="TextBox 5">
            <a:extLst>
              <a:ext uri="{FF2B5EF4-FFF2-40B4-BE49-F238E27FC236}">
                <a16:creationId xmlns:a16="http://schemas.microsoft.com/office/drawing/2014/main" id="{5F49140A-12E3-9C48-8955-EE5E1F6C0307}"/>
              </a:ext>
            </a:extLst>
          </p:cNvPr>
          <p:cNvSpPr txBox="1"/>
          <p:nvPr/>
        </p:nvSpPr>
        <p:spPr>
          <a:xfrm>
            <a:off x="1072882" y="2571750"/>
            <a:ext cx="7030891" cy="144866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t>Configuration:</a:t>
            </a:r>
          </a:p>
          <a:p>
            <a:pPr marL="800100" lvl="1" indent="-342900">
              <a:lnSpc>
                <a:spcPct val="150000"/>
              </a:lnSpc>
              <a:buFont typeface="Arial" panose="020B0604020202020204" pitchFamily="34" charset="0"/>
              <a:buChar char="•"/>
            </a:pPr>
            <a:r>
              <a:rPr lang="en-US" dirty="0" err="1"/>
              <a:t>config_pipeline.json</a:t>
            </a:r>
            <a:r>
              <a:rPr lang="en-US" dirty="0"/>
              <a:t> : </a:t>
            </a:r>
            <a:r>
              <a:rPr lang="en-US" sz="1200" dirty="0">
                <a:solidFill>
                  <a:srgbClr val="333333"/>
                </a:solidFill>
              </a:rPr>
              <a:t>configuration for all modules to be executed for a given run set</a:t>
            </a:r>
          </a:p>
          <a:p>
            <a:pPr marL="1257300" lvl="2" indent="-342900">
              <a:lnSpc>
                <a:spcPct val="150000"/>
              </a:lnSpc>
              <a:buFont typeface="Arial" panose="020B0604020202020204" pitchFamily="34" charset="0"/>
              <a:buChar char="•"/>
            </a:pPr>
            <a:r>
              <a:rPr lang="en-US" sz="1200" dirty="0">
                <a:solidFill>
                  <a:srgbClr val="333333"/>
                </a:solidFill>
              </a:rPr>
              <a:t>Must cross-reference other config files (</a:t>
            </a:r>
            <a:r>
              <a:rPr lang="en-US" sz="1200" dirty="0" err="1">
                <a:solidFill>
                  <a:srgbClr val="333333"/>
                </a:solidFill>
              </a:rPr>
              <a:t>config_gen.json</a:t>
            </a:r>
            <a:r>
              <a:rPr lang="en-US" sz="1200" dirty="0">
                <a:solidFill>
                  <a:srgbClr val="333333"/>
                </a:solidFill>
              </a:rPr>
              <a:t>, </a:t>
            </a:r>
            <a:r>
              <a:rPr lang="en-US" sz="1200" dirty="0" err="1">
                <a:solidFill>
                  <a:srgbClr val="333333"/>
                </a:solidFill>
              </a:rPr>
              <a:t>config_sam.json</a:t>
            </a:r>
            <a:r>
              <a:rPr lang="en-US" sz="1200" dirty="0">
                <a:solidFill>
                  <a:srgbClr val="333333"/>
                </a:solidFill>
              </a:rPr>
              <a:t>, </a:t>
            </a:r>
            <a:r>
              <a:rPr lang="en-US" sz="1200" dirty="0" err="1">
                <a:solidFill>
                  <a:srgbClr val="333333"/>
                </a:solidFill>
              </a:rPr>
              <a:t>config_collect.json</a:t>
            </a:r>
            <a:r>
              <a:rPr lang="en-US" sz="1200" dirty="0">
                <a:solidFill>
                  <a:srgbClr val="333333"/>
                </a:solidFill>
              </a:rPr>
              <a:t>, </a:t>
            </a:r>
            <a:r>
              <a:rPr lang="en-US" sz="1200" dirty="0" err="1">
                <a:solidFill>
                  <a:srgbClr val="333333"/>
                </a:solidFill>
              </a:rPr>
              <a:t>config_aggregation.json</a:t>
            </a:r>
            <a:r>
              <a:rPr lang="en-US" sz="1200" dirty="0">
                <a:solidFill>
                  <a:srgbClr val="333333"/>
                </a:solidFill>
              </a:rPr>
              <a:t>, …)</a:t>
            </a:r>
          </a:p>
        </p:txBody>
      </p:sp>
    </p:spTree>
    <p:extLst>
      <p:ext uri="{BB962C8B-B14F-4D97-AF65-F5344CB8AC3E}">
        <p14:creationId xmlns:p14="http://schemas.microsoft.com/office/powerpoint/2010/main" val="2632916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58F1-3D0A-3C46-9250-D61E66C82782}"/>
              </a:ext>
            </a:extLst>
          </p:cNvPr>
          <p:cNvSpPr>
            <a:spLocks noGrp="1"/>
          </p:cNvSpPr>
          <p:nvPr>
            <p:ph type="title"/>
          </p:nvPr>
        </p:nvSpPr>
        <p:spPr/>
        <p:txBody>
          <a:bodyPr/>
          <a:lstStyle/>
          <a:p>
            <a:r>
              <a:rPr lang="en-US" dirty="0"/>
              <a:t>Examples of </a:t>
            </a:r>
            <a:r>
              <a:rPr lang="en-US" dirty="0" err="1"/>
              <a:t>reV</a:t>
            </a:r>
            <a:r>
              <a:rPr lang="en-US" dirty="0"/>
              <a:t> CLI Commands</a:t>
            </a:r>
          </a:p>
        </p:txBody>
      </p:sp>
      <p:sp>
        <p:nvSpPr>
          <p:cNvPr id="3" name="Text Placeholder 2">
            <a:extLst>
              <a:ext uri="{FF2B5EF4-FFF2-40B4-BE49-F238E27FC236}">
                <a16:creationId xmlns:a16="http://schemas.microsoft.com/office/drawing/2014/main" id="{9A348948-F063-9348-BA3F-123A3D71B85F}"/>
              </a:ext>
            </a:extLst>
          </p:cNvPr>
          <p:cNvSpPr>
            <a:spLocks noGrp="1"/>
          </p:cNvSpPr>
          <p:nvPr>
            <p:ph type="body" sz="quarter" idx="10"/>
          </p:nvPr>
        </p:nvSpPr>
        <p:spPr/>
        <p:txBody>
          <a:bodyPr/>
          <a:lstStyle/>
          <a:p>
            <a:pPr marL="0" indent="0">
              <a:buNone/>
            </a:pPr>
            <a:endParaRPr lang="en-US" dirty="0"/>
          </a:p>
        </p:txBody>
      </p:sp>
      <p:sp>
        <p:nvSpPr>
          <p:cNvPr id="4" name="Google Shape;79;p5">
            <a:extLst>
              <a:ext uri="{FF2B5EF4-FFF2-40B4-BE49-F238E27FC236}">
                <a16:creationId xmlns:a16="http://schemas.microsoft.com/office/drawing/2014/main" id="{D7535521-4291-044F-919F-69EF60FDF8AB}"/>
              </a:ext>
            </a:extLst>
          </p:cNvPr>
          <p:cNvSpPr txBox="1"/>
          <p:nvPr/>
        </p:nvSpPr>
        <p:spPr>
          <a:xfrm>
            <a:off x="457200" y="1371600"/>
            <a:ext cx="8520600" cy="2864353"/>
          </a:xfrm>
          <a:prstGeom prst="rect">
            <a:avLst/>
          </a:prstGeom>
          <a:solidFill>
            <a:srgbClr val="00206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(base) </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user@users-computer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rev_folder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0"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conda</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 activate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revenv</a:t>
            </a:r>
            <a:endParaRPr kumimoji="0" lang="en-US"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revenv</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user@users-computer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rev_folder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reV</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-gen from-config –c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config_gen.json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lvl="0" defTabSz="914400">
              <a:buClr>
                <a:srgbClr val="595959"/>
              </a:buClr>
              <a:buSzPts val="1800"/>
            </a:pP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revenv</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user@users-computer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rev_folder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lang="en-US" sz="1400" kern="0" dirty="0">
                <a:solidFill>
                  <a:srgbClr val="FFFFFF"/>
                </a:solidFill>
                <a:latin typeface="Arial"/>
                <a:ea typeface="Arial"/>
                <a:cs typeface="Arial"/>
                <a:sym typeface="Arial"/>
              </a:rPr>
              <a:t> </a:t>
            </a:r>
            <a:r>
              <a:rPr lang="en-US" sz="1400" kern="0" dirty="0" err="1">
                <a:solidFill>
                  <a:srgbClr val="FFFFFF"/>
                </a:solidFill>
                <a:latin typeface="Arial"/>
                <a:ea typeface="Arial"/>
                <a:cs typeface="Arial"/>
                <a:sym typeface="Arial"/>
              </a:rPr>
              <a:t>reV</a:t>
            </a:r>
            <a:r>
              <a:rPr lang="en-US" sz="1400" kern="0" dirty="0">
                <a:solidFill>
                  <a:srgbClr val="FFFFFF"/>
                </a:solidFill>
                <a:latin typeface="Arial"/>
                <a:ea typeface="Arial"/>
                <a:cs typeface="Arial"/>
                <a:sym typeface="Arial"/>
              </a:rPr>
              <a:t>-collect from-config –c </a:t>
            </a:r>
            <a:r>
              <a:rPr lang="en-US" sz="1400" kern="0" dirty="0" err="1">
                <a:solidFill>
                  <a:srgbClr val="FFFFFF"/>
                </a:solidFill>
                <a:latin typeface="Arial"/>
                <a:ea typeface="Arial"/>
                <a:cs typeface="Arial"/>
                <a:sym typeface="Arial"/>
              </a:rPr>
              <a:t>config_collect.json</a:t>
            </a: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lvl="0" defTabSz="914400">
              <a:buClr>
                <a:srgbClr val="595959"/>
              </a:buClr>
              <a:buSzPts val="1800"/>
            </a:pP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revenv</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user@users-computer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rev_folder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lang="en-US" sz="1400" kern="0" dirty="0">
                <a:solidFill>
                  <a:srgbClr val="FFFFFF"/>
                </a:solidFill>
                <a:latin typeface="Arial"/>
                <a:ea typeface="Arial"/>
                <a:cs typeface="Arial"/>
                <a:sym typeface="Arial"/>
              </a:rPr>
              <a:t> </a:t>
            </a:r>
            <a:r>
              <a:rPr lang="en-US" sz="1400" kern="0" dirty="0" err="1">
                <a:solidFill>
                  <a:srgbClr val="FFFFFF"/>
                </a:solidFill>
                <a:latin typeface="Arial"/>
                <a:ea typeface="Arial"/>
                <a:cs typeface="Arial"/>
                <a:sym typeface="Arial"/>
              </a:rPr>
              <a:t>reV</a:t>
            </a:r>
            <a:r>
              <a:rPr lang="en-US" sz="1400" kern="0" dirty="0">
                <a:solidFill>
                  <a:srgbClr val="FFFFFF"/>
                </a:solidFill>
                <a:latin typeface="Arial"/>
                <a:ea typeface="Arial"/>
                <a:cs typeface="Arial"/>
                <a:sym typeface="Arial"/>
              </a:rPr>
              <a:t> –c </a:t>
            </a:r>
            <a:r>
              <a:rPr lang="en-US" sz="1400" kern="0" dirty="0" err="1">
                <a:solidFill>
                  <a:srgbClr val="FFFFFF"/>
                </a:solidFill>
                <a:latin typeface="Arial"/>
                <a:ea typeface="Arial"/>
                <a:cs typeface="Arial"/>
                <a:sym typeface="Arial"/>
              </a:rPr>
              <a:t>config_batch.json</a:t>
            </a:r>
            <a:r>
              <a:rPr lang="en-US" sz="1400" kern="0" dirty="0">
                <a:solidFill>
                  <a:srgbClr val="FFFFFF"/>
                </a:solidFill>
                <a:latin typeface="Arial"/>
                <a:ea typeface="Arial"/>
                <a:cs typeface="Arial"/>
                <a:sym typeface="Arial"/>
              </a:rPr>
              <a:t> batch --dry-run –monitor-background</a:t>
            </a: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lvl="0" defTabSz="914400">
              <a:buClr>
                <a:srgbClr val="595959"/>
              </a:buClr>
              <a:buSzPts val="1800"/>
              <a:defRPr/>
            </a:pPr>
            <a:r>
              <a:rPr lang="en-US" sz="1400" b="1" kern="0" dirty="0">
                <a:solidFill>
                  <a:srgbClr val="FFAB40"/>
                </a:solidFill>
                <a:latin typeface="Arial"/>
                <a:ea typeface="Arial"/>
                <a:cs typeface="Arial"/>
                <a:sym typeface="Arial"/>
              </a:rPr>
              <a:t>(</a:t>
            </a:r>
            <a:r>
              <a:rPr lang="en-US" sz="1400" b="1" kern="0" dirty="0" err="1">
                <a:solidFill>
                  <a:srgbClr val="FFAB40"/>
                </a:solidFill>
                <a:latin typeface="Arial"/>
                <a:ea typeface="Arial"/>
                <a:cs typeface="Arial"/>
                <a:sym typeface="Arial"/>
              </a:rPr>
              <a:t>revenv</a:t>
            </a:r>
            <a:r>
              <a:rPr lang="en-US" sz="1400" b="1" kern="0" dirty="0">
                <a:solidFill>
                  <a:srgbClr val="FFAB40"/>
                </a:solidFill>
                <a:latin typeface="Arial"/>
                <a:ea typeface="Arial"/>
                <a:cs typeface="Arial"/>
                <a:sym typeface="Arial"/>
              </a:rPr>
              <a:t>) </a:t>
            </a:r>
            <a:r>
              <a:rPr lang="en-US" sz="1400" b="1" kern="0" dirty="0" err="1">
                <a:solidFill>
                  <a:srgbClr val="FFAB40"/>
                </a:solidFill>
                <a:latin typeface="Arial"/>
                <a:ea typeface="Arial"/>
                <a:cs typeface="Arial"/>
                <a:sym typeface="Arial"/>
              </a:rPr>
              <a:t>user@users-computer</a:t>
            </a:r>
            <a:r>
              <a:rPr lang="en-US" sz="1400" b="1" kern="0" dirty="0">
                <a:solidFill>
                  <a:srgbClr val="FFAB40"/>
                </a:solidFill>
                <a:latin typeface="Arial"/>
                <a:ea typeface="Arial"/>
                <a:cs typeface="Arial"/>
                <a:sym typeface="Arial"/>
              </a:rPr>
              <a:t>:~/</a:t>
            </a:r>
            <a:r>
              <a:rPr lang="en-US" sz="1400" b="1" kern="0" dirty="0" err="1">
                <a:solidFill>
                  <a:srgbClr val="FFAB40"/>
                </a:solidFill>
                <a:latin typeface="Arial"/>
                <a:ea typeface="Arial"/>
                <a:cs typeface="Arial"/>
                <a:sym typeface="Arial"/>
              </a:rPr>
              <a:t>rev_folder</a:t>
            </a:r>
            <a:r>
              <a:rPr lang="en-US" sz="1400" b="1" kern="0" dirty="0">
                <a:solidFill>
                  <a:srgbClr val="FFAB40"/>
                </a:solidFill>
                <a:latin typeface="Arial"/>
                <a:ea typeface="Arial"/>
                <a:cs typeface="Arial"/>
                <a:sym typeface="Arial"/>
              </a:rPr>
              <a:t>$</a:t>
            </a:r>
            <a:r>
              <a:rPr lang="en-US" sz="1400" kern="0" dirty="0">
                <a:solidFill>
                  <a:srgbClr val="FFFFFF"/>
                </a:solidFill>
                <a:latin typeface="Arial"/>
                <a:ea typeface="Arial"/>
                <a:cs typeface="Arial"/>
                <a:sym typeface="Arial"/>
              </a:rPr>
              <a:t> </a:t>
            </a:r>
            <a:r>
              <a:rPr lang="en-US" sz="1400" kern="0" dirty="0" err="1">
                <a:solidFill>
                  <a:srgbClr val="FFFFFF"/>
                </a:solidFill>
                <a:latin typeface="Arial"/>
                <a:ea typeface="Arial"/>
                <a:cs typeface="Arial"/>
                <a:sym typeface="Arial"/>
              </a:rPr>
              <a:t>reV</a:t>
            </a:r>
            <a:r>
              <a:rPr lang="en-US" sz="1400" kern="0" dirty="0">
                <a:solidFill>
                  <a:srgbClr val="FFFFFF"/>
                </a:solidFill>
                <a:latin typeface="Arial"/>
                <a:ea typeface="Arial"/>
                <a:cs typeface="Arial"/>
                <a:sym typeface="Arial"/>
              </a:rPr>
              <a:t> –c </a:t>
            </a:r>
            <a:r>
              <a:rPr lang="en-US" sz="1400" kern="0" dirty="0" err="1">
                <a:solidFill>
                  <a:srgbClr val="FFFFFF"/>
                </a:solidFill>
                <a:latin typeface="Arial"/>
                <a:ea typeface="Arial"/>
                <a:cs typeface="Arial"/>
                <a:sym typeface="Arial"/>
              </a:rPr>
              <a:t>config_batch.json</a:t>
            </a:r>
            <a:r>
              <a:rPr lang="en-US" sz="1400" kern="0" dirty="0">
                <a:solidFill>
                  <a:srgbClr val="FFFFFF"/>
                </a:solidFill>
                <a:latin typeface="Arial"/>
                <a:ea typeface="Arial"/>
                <a:cs typeface="Arial"/>
                <a:sym typeface="Arial"/>
              </a:rPr>
              <a:t> batch --</a:t>
            </a:r>
            <a:r>
              <a:rPr lang="en-US" sz="1400" kern="0" dirty="0" err="1">
                <a:solidFill>
                  <a:srgbClr val="FFFFFF"/>
                </a:solidFill>
                <a:latin typeface="Arial"/>
                <a:ea typeface="Arial"/>
                <a:cs typeface="Arial"/>
                <a:sym typeface="Arial"/>
              </a:rPr>
              <a:t>monitor_background</a:t>
            </a:r>
            <a:r>
              <a:rPr lang="en-US" sz="1400" kern="0" dirty="0">
                <a:solidFill>
                  <a:srgbClr val="FFFFFF"/>
                </a:solidFill>
                <a:latin typeface="Arial"/>
                <a:ea typeface="Arial"/>
                <a:cs typeface="Arial"/>
                <a:sym typeface="Arial"/>
              </a:rPr>
              <a:t> --</a:t>
            </a:r>
            <a:r>
              <a:rPr lang="en-US" sz="1400" kern="0" dirty="0" err="1">
                <a:solidFill>
                  <a:srgbClr val="FFFFFF"/>
                </a:solidFill>
                <a:latin typeface="Arial"/>
                <a:ea typeface="Arial"/>
                <a:cs typeface="Arial"/>
                <a:sym typeface="Arial"/>
              </a:rPr>
              <a:t>logdir</a:t>
            </a:r>
            <a:r>
              <a:rPr lang="en-US" sz="1400" kern="0" dirty="0">
                <a:solidFill>
                  <a:srgbClr val="FFFFFF"/>
                </a:solidFill>
                <a:latin typeface="Arial"/>
                <a:ea typeface="Arial"/>
                <a:cs typeface="Arial"/>
                <a:sym typeface="Arial"/>
              </a:rPr>
              <a:t> ./logs</a:t>
            </a:r>
          </a:p>
          <a:p>
            <a:pPr lvl="0" defTabSz="914400">
              <a:buClr>
                <a:srgbClr val="595959"/>
              </a:buClr>
              <a:buSzPts val="1800"/>
              <a:defRPr/>
            </a:pPr>
            <a:endParaRPr lang="en-US" sz="1400" kern="0" dirty="0">
              <a:solidFill>
                <a:srgbClr val="FFFFFF"/>
              </a:solidFill>
              <a:latin typeface="Arial"/>
              <a:ea typeface="Arial"/>
              <a:cs typeface="Arial"/>
              <a:sym typeface="Arial"/>
            </a:endParaRPr>
          </a:p>
          <a:p>
            <a:pPr lvl="0" defTabSz="914400">
              <a:buClr>
                <a:srgbClr val="595959"/>
              </a:buClr>
              <a:buSzPts val="1800"/>
              <a:defRPr/>
            </a:pPr>
            <a:endParaRPr lang="en-US" sz="1400" kern="0" dirty="0">
              <a:solidFill>
                <a:srgbClr val="FFFFFF"/>
              </a:solidFill>
              <a:latin typeface="Arial"/>
              <a:ea typeface="Arial"/>
              <a:cs typeface="Arial"/>
              <a:sym typeface="Arial"/>
            </a:endParaRPr>
          </a:p>
          <a:p>
            <a:pPr lvl="0" defTabSz="914400">
              <a:buClr>
                <a:srgbClr val="595959"/>
              </a:buClr>
              <a:buSzPts val="1800"/>
              <a:defRPr/>
            </a:pPr>
            <a:r>
              <a:rPr lang="en-US" sz="1400" b="1" kern="0" dirty="0">
                <a:solidFill>
                  <a:srgbClr val="FFAB40"/>
                </a:solidFill>
                <a:latin typeface="Arial"/>
                <a:ea typeface="Arial"/>
                <a:cs typeface="Arial"/>
                <a:sym typeface="Arial"/>
              </a:rPr>
              <a:t>(</a:t>
            </a:r>
            <a:r>
              <a:rPr lang="en-US" sz="1400" b="1" kern="0" dirty="0" err="1">
                <a:solidFill>
                  <a:srgbClr val="FFAB40"/>
                </a:solidFill>
                <a:latin typeface="Arial"/>
                <a:ea typeface="Arial"/>
                <a:cs typeface="Arial"/>
                <a:sym typeface="Arial"/>
              </a:rPr>
              <a:t>revenv</a:t>
            </a:r>
            <a:r>
              <a:rPr lang="en-US" sz="1400" b="1" kern="0" dirty="0">
                <a:solidFill>
                  <a:srgbClr val="FFAB40"/>
                </a:solidFill>
                <a:latin typeface="Arial"/>
                <a:ea typeface="Arial"/>
                <a:cs typeface="Arial"/>
                <a:sym typeface="Arial"/>
              </a:rPr>
              <a:t>) </a:t>
            </a:r>
            <a:r>
              <a:rPr lang="en-US" sz="1400" b="1" kern="0" dirty="0" err="1">
                <a:solidFill>
                  <a:srgbClr val="FFAB40"/>
                </a:solidFill>
                <a:latin typeface="Arial"/>
                <a:ea typeface="Arial"/>
                <a:cs typeface="Arial"/>
                <a:sym typeface="Arial"/>
              </a:rPr>
              <a:t>user@users-computer</a:t>
            </a:r>
            <a:r>
              <a:rPr lang="en-US" sz="1400" b="1" kern="0" dirty="0">
                <a:solidFill>
                  <a:srgbClr val="FFAB40"/>
                </a:solidFill>
                <a:latin typeface="Arial"/>
                <a:ea typeface="Arial"/>
                <a:cs typeface="Arial"/>
                <a:sym typeface="Arial"/>
              </a:rPr>
              <a:t>:~/</a:t>
            </a:r>
            <a:r>
              <a:rPr lang="en-US" sz="1400" b="1" kern="0" dirty="0" err="1">
                <a:solidFill>
                  <a:srgbClr val="FFAB40"/>
                </a:solidFill>
                <a:latin typeface="Arial"/>
                <a:ea typeface="Arial"/>
                <a:cs typeface="Arial"/>
                <a:sym typeface="Arial"/>
              </a:rPr>
              <a:t>rev_folder</a:t>
            </a:r>
            <a:r>
              <a:rPr lang="en-US" sz="1400" b="1" kern="0" dirty="0">
                <a:solidFill>
                  <a:srgbClr val="FFAB40"/>
                </a:solidFill>
                <a:latin typeface="Arial"/>
                <a:ea typeface="Arial"/>
                <a:cs typeface="Arial"/>
                <a:sym typeface="Arial"/>
              </a:rPr>
              <a:t>$</a:t>
            </a:r>
            <a:r>
              <a:rPr lang="en-US" sz="1400" kern="0" dirty="0">
                <a:solidFill>
                  <a:srgbClr val="FFFFFF"/>
                </a:solidFill>
                <a:latin typeface="Arial"/>
                <a:ea typeface="Arial"/>
                <a:cs typeface="Arial"/>
                <a:sym typeface="Arial"/>
              </a:rPr>
              <a:t> </a:t>
            </a:r>
            <a:r>
              <a:rPr lang="en-US" sz="1400" kern="0" dirty="0" err="1">
                <a:solidFill>
                  <a:srgbClr val="FFFFFF"/>
                </a:solidFill>
                <a:latin typeface="Arial"/>
                <a:ea typeface="Arial"/>
                <a:cs typeface="Arial"/>
                <a:sym typeface="Arial"/>
              </a:rPr>
              <a:t>reV</a:t>
            </a:r>
            <a:r>
              <a:rPr lang="en-US" sz="1400" kern="0" dirty="0">
                <a:solidFill>
                  <a:srgbClr val="FFFFFF"/>
                </a:solidFill>
                <a:latin typeface="Arial"/>
                <a:ea typeface="Arial"/>
                <a:cs typeface="Arial"/>
                <a:sym typeface="Arial"/>
              </a:rPr>
              <a:t>-pipeline from-config –c </a:t>
            </a:r>
            <a:r>
              <a:rPr lang="en-US" sz="1400" kern="0" dirty="0" err="1">
                <a:solidFill>
                  <a:srgbClr val="FFFFFF"/>
                </a:solidFill>
                <a:latin typeface="Arial"/>
                <a:ea typeface="Arial"/>
                <a:cs typeface="Arial"/>
                <a:sym typeface="Arial"/>
              </a:rPr>
              <a:t>config_pipeline.json</a:t>
            </a:r>
            <a:endParaRPr lang="en-US" sz="1400" b="1" kern="0" dirty="0">
              <a:solidFill>
                <a:srgbClr val="FFAB40"/>
              </a:solidFill>
              <a:latin typeface="Arial"/>
              <a:ea typeface="Arial"/>
              <a:cs typeface="Arial"/>
              <a:sym typeface="Arial"/>
            </a:endParaRPr>
          </a:p>
          <a:p>
            <a:pPr lvl="0" defTabSz="914400">
              <a:buClr>
                <a:srgbClr val="595959"/>
              </a:buClr>
              <a:buSzPts val="1800"/>
              <a:defRPr/>
            </a:pPr>
            <a:r>
              <a:rPr lang="en-US" sz="1400" b="1" kern="0" dirty="0">
                <a:solidFill>
                  <a:srgbClr val="FFAB40"/>
                </a:solidFill>
                <a:latin typeface="Arial"/>
                <a:ea typeface="Arial"/>
                <a:cs typeface="Arial"/>
                <a:sym typeface="Arial"/>
              </a:rPr>
              <a:t>(</a:t>
            </a:r>
            <a:r>
              <a:rPr lang="en-US" sz="1400" b="1" kern="0" dirty="0" err="1">
                <a:solidFill>
                  <a:srgbClr val="FFAB40"/>
                </a:solidFill>
                <a:latin typeface="Arial"/>
                <a:ea typeface="Arial"/>
                <a:cs typeface="Arial"/>
                <a:sym typeface="Arial"/>
              </a:rPr>
              <a:t>revenv</a:t>
            </a:r>
            <a:r>
              <a:rPr lang="en-US" sz="1400" b="1" kern="0" dirty="0">
                <a:solidFill>
                  <a:srgbClr val="FFAB40"/>
                </a:solidFill>
                <a:latin typeface="Arial"/>
                <a:ea typeface="Arial"/>
                <a:cs typeface="Arial"/>
                <a:sym typeface="Arial"/>
              </a:rPr>
              <a:t>) </a:t>
            </a:r>
            <a:r>
              <a:rPr lang="en-US" sz="1400" b="1" kern="0" dirty="0" err="1">
                <a:solidFill>
                  <a:srgbClr val="FFAB40"/>
                </a:solidFill>
                <a:latin typeface="Arial"/>
                <a:ea typeface="Arial"/>
                <a:cs typeface="Arial"/>
                <a:sym typeface="Arial"/>
              </a:rPr>
              <a:t>user@users-computer</a:t>
            </a:r>
            <a:r>
              <a:rPr lang="en-US" sz="1400" b="1" kern="0" dirty="0">
                <a:solidFill>
                  <a:srgbClr val="FFAB40"/>
                </a:solidFill>
                <a:latin typeface="Arial"/>
                <a:ea typeface="Arial"/>
                <a:cs typeface="Arial"/>
                <a:sym typeface="Arial"/>
              </a:rPr>
              <a:t>:~/</a:t>
            </a:r>
            <a:r>
              <a:rPr lang="en-US" sz="1400" b="1" kern="0" dirty="0" err="1">
                <a:solidFill>
                  <a:srgbClr val="FFAB40"/>
                </a:solidFill>
                <a:latin typeface="Arial"/>
                <a:ea typeface="Arial"/>
                <a:cs typeface="Arial"/>
                <a:sym typeface="Arial"/>
              </a:rPr>
              <a:t>rev_folder</a:t>
            </a:r>
            <a:r>
              <a:rPr lang="en-US" sz="1400" b="1" kern="0" dirty="0">
                <a:solidFill>
                  <a:srgbClr val="FFAB40"/>
                </a:solidFill>
                <a:latin typeface="Arial"/>
                <a:ea typeface="Arial"/>
                <a:cs typeface="Arial"/>
                <a:sym typeface="Arial"/>
              </a:rPr>
              <a:t>$</a:t>
            </a:r>
            <a:r>
              <a:rPr lang="en-US" sz="1400" kern="0" dirty="0">
                <a:solidFill>
                  <a:srgbClr val="FFFFFF"/>
                </a:solidFill>
                <a:latin typeface="Arial"/>
                <a:ea typeface="Arial"/>
                <a:cs typeface="Arial"/>
                <a:sym typeface="Arial"/>
              </a:rPr>
              <a:t> </a:t>
            </a:r>
            <a:r>
              <a:rPr lang="en-US" sz="1400" kern="0" dirty="0" err="1">
                <a:solidFill>
                  <a:srgbClr val="FFFFFF"/>
                </a:solidFill>
                <a:latin typeface="Arial"/>
                <a:ea typeface="Arial"/>
                <a:cs typeface="Arial"/>
                <a:sym typeface="Arial"/>
              </a:rPr>
              <a:t>reV</a:t>
            </a:r>
            <a:r>
              <a:rPr lang="en-US" sz="1400" kern="0" dirty="0">
                <a:solidFill>
                  <a:srgbClr val="FFFFFF"/>
                </a:solidFill>
                <a:latin typeface="Arial"/>
                <a:ea typeface="Arial"/>
                <a:cs typeface="Arial"/>
                <a:sym typeface="Arial"/>
              </a:rPr>
              <a:t> –c </a:t>
            </a:r>
            <a:r>
              <a:rPr lang="en-US" sz="1400" kern="0" dirty="0" err="1">
                <a:solidFill>
                  <a:srgbClr val="FFFFFF"/>
                </a:solidFill>
                <a:latin typeface="Arial"/>
                <a:ea typeface="Arial"/>
                <a:cs typeface="Arial"/>
                <a:sym typeface="Arial"/>
              </a:rPr>
              <a:t>config_pipeline.json</a:t>
            </a:r>
            <a:r>
              <a:rPr lang="en-US" sz="1400" kern="0" dirty="0">
                <a:solidFill>
                  <a:srgbClr val="FFFFFF"/>
                </a:solidFill>
                <a:latin typeface="Arial"/>
                <a:ea typeface="Arial"/>
                <a:cs typeface="Arial"/>
                <a:sym typeface="Arial"/>
              </a:rPr>
              <a:t> pipeline</a:t>
            </a:r>
          </a:p>
        </p:txBody>
      </p:sp>
    </p:spTree>
    <p:extLst>
      <p:ext uri="{BB962C8B-B14F-4D97-AF65-F5344CB8AC3E}">
        <p14:creationId xmlns:p14="http://schemas.microsoft.com/office/powerpoint/2010/main" val="2674636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File Inputs -- Clusters</a:t>
            </a:r>
          </a:p>
        </p:txBody>
      </p:sp>
      <p:sp>
        <p:nvSpPr>
          <p:cNvPr id="6" name="TextBox 5">
            <a:extLst>
              <a:ext uri="{FF2B5EF4-FFF2-40B4-BE49-F238E27FC236}">
                <a16:creationId xmlns:a16="http://schemas.microsoft.com/office/drawing/2014/main" id="{5F49140A-12E3-9C48-8955-EE5E1F6C0307}"/>
              </a:ext>
            </a:extLst>
          </p:cNvPr>
          <p:cNvSpPr txBox="1"/>
          <p:nvPr/>
        </p:nvSpPr>
        <p:spPr>
          <a:xfrm>
            <a:off x="1252497" y="1123020"/>
            <a:ext cx="7030891" cy="3249159"/>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dirty="0"/>
              <a:t>Generation h5 file</a:t>
            </a:r>
            <a:r>
              <a:rPr lang="en-US" dirty="0">
                <a:solidFill>
                  <a:srgbClr val="333333"/>
                </a:solidFill>
              </a:rPr>
              <a:t>: </a:t>
            </a:r>
            <a:r>
              <a:rPr lang="en-US" sz="1200" dirty="0">
                <a:solidFill>
                  <a:srgbClr val="333333"/>
                </a:solidFill>
              </a:rPr>
              <a:t>capacity factor profile dataset (</a:t>
            </a:r>
            <a:r>
              <a:rPr lang="en-US" sz="1200" i="1" dirty="0">
                <a:solidFill>
                  <a:srgbClr val="333333"/>
                </a:solidFill>
              </a:rPr>
              <a:t>n</a:t>
            </a:r>
            <a:r>
              <a:rPr lang="en-US" sz="1200" dirty="0">
                <a:solidFill>
                  <a:srgbClr val="333333"/>
                </a:solidFill>
              </a:rPr>
              <a:t>, 8760)</a:t>
            </a:r>
            <a:endParaRPr lang="en-US" dirty="0">
              <a:solidFill>
                <a:srgbClr val="333333"/>
              </a:solidFill>
            </a:endParaRPr>
          </a:p>
          <a:p>
            <a:pPr marL="342900" lvl="0" indent="-342900">
              <a:lnSpc>
                <a:spcPct val="150000"/>
              </a:lnSpc>
              <a:buFont typeface="Arial" panose="020B0604020202020204" pitchFamily="34" charset="0"/>
              <a:buChar char="•"/>
            </a:pPr>
            <a:r>
              <a:rPr lang="en-US" dirty="0"/>
              <a:t>Technical exclusions h5 file</a:t>
            </a:r>
            <a:r>
              <a:rPr lang="en-US" dirty="0">
                <a:solidFill>
                  <a:srgbClr val="333333"/>
                </a:solidFill>
              </a:rPr>
              <a:t>: </a:t>
            </a:r>
            <a:r>
              <a:rPr lang="en-US" sz="1200" dirty="0">
                <a:solidFill>
                  <a:srgbClr val="333333"/>
                </a:solidFill>
              </a:rPr>
              <a:t>build list of </a:t>
            </a:r>
            <a:r>
              <a:rPr lang="en-US" sz="1200" dirty="0" err="1">
                <a:solidFill>
                  <a:srgbClr val="333333"/>
                </a:solidFill>
              </a:rPr>
              <a:t>reV</a:t>
            </a:r>
            <a:r>
              <a:rPr lang="en-US" sz="1200" dirty="0">
                <a:solidFill>
                  <a:srgbClr val="333333"/>
                </a:solidFill>
              </a:rPr>
              <a:t>-grid indices to exclude/include/weight in evaluation of developable areas</a:t>
            </a:r>
            <a:endParaRPr lang="en-US" dirty="0"/>
          </a:p>
          <a:p>
            <a:pPr marL="342900" indent="-342900">
              <a:lnSpc>
                <a:spcPct val="150000"/>
              </a:lnSpc>
              <a:buFont typeface="Arial" panose="020B0604020202020204" pitchFamily="34" charset="0"/>
              <a:buChar char="•"/>
            </a:pPr>
            <a:r>
              <a:rPr lang="en-US" dirty="0"/>
              <a:t>RPM meta table (.csv): </a:t>
            </a:r>
            <a:r>
              <a:rPr lang="en-US" sz="1200" dirty="0">
                <a:solidFill>
                  <a:srgbClr val="333333"/>
                </a:solidFill>
              </a:rPr>
              <a:t>mapping of project points to balancing area and count of desired RPM Clusters per balancing area (varies by technology)</a:t>
            </a:r>
            <a:endParaRPr lang="en-US" dirty="0"/>
          </a:p>
          <a:p>
            <a:pPr marL="342900" indent="-342900">
              <a:lnSpc>
                <a:spcPct val="150000"/>
              </a:lnSpc>
              <a:buFont typeface="Arial" panose="020B0604020202020204" pitchFamily="34" charset="0"/>
              <a:buChar char="•"/>
            </a:pPr>
            <a:r>
              <a:rPr lang="en-US" dirty="0"/>
              <a:t>Configurations:</a:t>
            </a:r>
          </a:p>
          <a:p>
            <a:pPr marL="800100" lvl="1" indent="-342900">
              <a:lnSpc>
                <a:spcPct val="150000"/>
              </a:lnSpc>
              <a:buFont typeface="Arial" panose="020B0604020202020204" pitchFamily="34" charset="0"/>
              <a:buChar char="•"/>
            </a:pPr>
            <a:r>
              <a:rPr lang="en-US" dirty="0" err="1"/>
              <a:t>parameters.json</a:t>
            </a:r>
            <a:r>
              <a:rPr lang="en-US" dirty="0"/>
              <a:t>: </a:t>
            </a:r>
            <a:r>
              <a:rPr lang="en-US" sz="1200" dirty="0">
                <a:solidFill>
                  <a:srgbClr val="333333"/>
                </a:solidFill>
              </a:rPr>
              <a:t>concatenates set up info for RPM Clusters and configuration for aggregation (from </a:t>
            </a:r>
            <a:r>
              <a:rPr lang="en-US" sz="1200" dirty="0" err="1">
                <a:solidFill>
                  <a:srgbClr val="333333"/>
                </a:solidFill>
              </a:rPr>
              <a:t>config_aggregation.json</a:t>
            </a:r>
            <a:r>
              <a:rPr lang="en-US" sz="1200" dirty="0">
                <a:solidFill>
                  <a:srgbClr val="333333"/>
                </a:solidFill>
              </a:rPr>
              <a:t>); used to create a dictionary of what technical exclusion layers to exclude/include/weight</a:t>
            </a:r>
          </a:p>
        </p:txBody>
      </p:sp>
    </p:spTree>
    <p:extLst>
      <p:ext uri="{BB962C8B-B14F-4D97-AF65-F5344CB8AC3E}">
        <p14:creationId xmlns:p14="http://schemas.microsoft.com/office/powerpoint/2010/main" val="26292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575842" cy="751114"/>
          </a:xfrm>
        </p:spPr>
        <p:txBody>
          <a:bodyPr/>
          <a:lstStyle/>
          <a:p>
            <a:r>
              <a:rPr lang="en-US" dirty="0"/>
              <a:t>File Inputs – Cluster Profiles</a:t>
            </a:r>
          </a:p>
        </p:txBody>
      </p:sp>
      <p:sp>
        <p:nvSpPr>
          <p:cNvPr id="6" name="TextBox 5">
            <a:extLst>
              <a:ext uri="{FF2B5EF4-FFF2-40B4-BE49-F238E27FC236}">
                <a16:creationId xmlns:a16="http://schemas.microsoft.com/office/drawing/2014/main" id="{5F49140A-12E3-9C48-8955-EE5E1F6C0307}"/>
              </a:ext>
            </a:extLst>
          </p:cNvPr>
          <p:cNvSpPr txBox="1"/>
          <p:nvPr/>
        </p:nvSpPr>
        <p:spPr>
          <a:xfrm>
            <a:off x="1252497" y="1123020"/>
            <a:ext cx="7030891" cy="26951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t>Generation h5 file: </a:t>
            </a:r>
            <a:r>
              <a:rPr lang="en-US" sz="1200" dirty="0">
                <a:solidFill>
                  <a:srgbClr val="333333"/>
                </a:solidFill>
              </a:rPr>
              <a:t>capacity factor profile dataset (</a:t>
            </a:r>
            <a:r>
              <a:rPr lang="en-US" sz="1200" i="1" dirty="0">
                <a:solidFill>
                  <a:srgbClr val="333333"/>
                </a:solidFill>
              </a:rPr>
              <a:t>n</a:t>
            </a:r>
            <a:r>
              <a:rPr lang="en-US" sz="1200" dirty="0">
                <a:solidFill>
                  <a:srgbClr val="333333"/>
                </a:solidFill>
              </a:rPr>
              <a:t>, 8760)</a:t>
            </a:r>
            <a:endParaRPr lang="en-US" dirty="0"/>
          </a:p>
          <a:p>
            <a:pPr marL="342900" indent="-342900">
              <a:lnSpc>
                <a:spcPct val="150000"/>
              </a:lnSpc>
              <a:buFont typeface="Arial" panose="020B0604020202020204" pitchFamily="34" charset="0"/>
              <a:buChar char="•"/>
            </a:pPr>
            <a:r>
              <a:rPr lang="en-US" dirty="0"/>
              <a:t>Technical exclusions h5 file</a:t>
            </a:r>
            <a:r>
              <a:rPr lang="en-US" dirty="0">
                <a:solidFill>
                  <a:srgbClr val="333333"/>
                </a:solidFill>
              </a:rPr>
              <a:t> : </a:t>
            </a:r>
            <a:r>
              <a:rPr lang="en-US" sz="1200" dirty="0">
                <a:solidFill>
                  <a:srgbClr val="333333"/>
                </a:solidFill>
              </a:rPr>
              <a:t>build list of </a:t>
            </a:r>
            <a:r>
              <a:rPr lang="en-US" sz="1200" dirty="0" err="1">
                <a:solidFill>
                  <a:srgbClr val="333333"/>
                </a:solidFill>
              </a:rPr>
              <a:t>reV</a:t>
            </a:r>
            <a:r>
              <a:rPr lang="en-US" sz="1200" dirty="0">
                <a:solidFill>
                  <a:srgbClr val="333333"/>
                </a:solidFill>
              </a:rPr>
              <a:t>-grid indices to exclude/include/weight in evaluation of developable areas</a:t>
            </a:r>
            <a:endParaRPr lang="en-US" dirty="0"/>
          </a:p>
          <a:p>
            <a:pPr marL="342900" indent="-342900">
              <a:lnSpc>
                <a:spcPct val="150000"/>
              </a:lnSpc>
              <a:buFont typeface="Arial" panose="020B0604020202020204" pitchFamily="34" charset="0"/>
              <a:buChar char="•"/>
            </a:pPr>
            <a:r>
              <a:rPr lang="en-US" dirty="0"/>
              <a:t>Configurations:</a:t>
            </a:r>
          </a:p>
          <a:p>
            <a:pPr marL="800100" lvl="1" indent="-342900">
              <a:lnSpc>
                <a:spcPct val="150000"/>
              </a:lnSpc>
              <a:buFont typeface="Arial" panose="020B0604020202020204" pitchFamily="34" charset="0"/>
              <a:buChar char="•"/>
            </a:pPr>
            <a:r>
              <a:rPr lang="en-US" dirty="0"/>
              <a:t>Clusters table (.csv)</a:t>
            </a:r>
          </a:p>
          <a:p>
            <a:pPr marL="800100" lvl="1" indent="-342900">
              <a:lnSpc>
                <a:spcPct val="150000"/>
              </a:lnSpc>
              <a:buFont typeface="Arial" panose="020B0604020202020204" pitchFamily="34" charset="0"/>
              <a:buChar char="•"/>
            </a:pPr>
            <a:r>
              <a:rPr lang="en-US" dirty="0" err="1"/>
              <a:t>config_aggregation.json</a:t>
            </a:r>
            <a:r>
              <a:rPr lang="en-US" dirty="0"/>
              <a:t> : </a:t>
            </a:r>
            <a:r>
              <a:rPr lang="en-US" sz="1200" dirty="0">
                <a:solidFill>
                  <a:srgbClr val="333333"/>
                </a:solidFill>
              </a:rPr>
              <a:t>configuration for aggregation to supply curve points; used to create a dictionary of what technical exclusion layers to exclude/include/weight</a:t>
            </a:r>
          </a:p>
        </p:txBody>
      </p:sp>
    </p:spTree>
    <p:extLst>
      <p:ext uri="{BB962C8B-B14F-4D97-AF65-F5344CB8AC3E}">
        <p14:creationId xmlns:p14="http://schemas.microsoft.com/office/powerpoint/2010/main" val="4073812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8229600" cy="751114"/>
          </a:xfrm>
        </p:spPr>
        <p:txBody>
          <a:bodyPr/>
          <a:lstStyle/>
          <a:p>
            <a:r>
              <a:rPr lang="en-US" dirty="0"/>
              <a:t>Running RPM Clusters &amp; Profiles</a:t>
            </a:r>
          </a:p>
        </p:txBody>
      </p:sp>
      <p:sp>
        <p:nvSpPr>
          <p:cNvPr id="6" name="TextBox 5">
            <a:extLst>
              <a:ext uri="{FF2B5EF4-FFF2-40B4-BE49-F238E27FC236}">
                <a16:creationId xmlns:a16="http://schemas.microsoft.com/office/drawing/2014/main" id="{5F49140A-12E3-9C48-8955-EE5E1F6C0307}"/>
              </a:ext>
            </a:extLst>
          </p:cNvPr>
          <p:cNvSpPr txBox="1"/>
          <p:nvPr/>
        </p:nvSpPr>
        <p:spPr>
          <a:xfrm>
            <a:off x="1056554" y="885070"/>
            <a:ext cx="7030891" cy="3373359"/>
          </a:xfrm>
          <a:prstGeom prst="rect">
            <a:avLst/>
          </a:prstGeom>
          <a:noFill/>
        </p:spPr>
        <p:txBody>
          <a:bodyPr wrap="square" rtlCol="0">
            <a:spAutoFit/>
          </a:bodyPr>
          <a:lstStyle/>
          <a:p>
            <a:pPr>
              <a:lnSpc>
                <a:spcPct val="150000"/>
              </a:lnSpc>
            </a:pPr>
            <a:r>
              <a:rPr lang="en-US" sz="2000" dirty="0"/>
              <a:t>Scripts used to call </a:t>
            </a:r>
            <a:r>
              <a:rPr lang="en-US" sz="2000" dirty="0" err="1"/>
              <a:t>reVX.RPM</a:t>
            </a:r>
            <a:r>
              <a:rPr lang="en-US" sz="2000" dirty="0"/>
              <a:t> tools are available in NREL </a:t>
            </a:r>
            <a:r>
              <a:rPr lang="en-US" sz="2000" dirty="0" err="1"/>
              <a:t>Sharepoint</a:t>
            </a:r>
            <a:r>
              <a:rPr lang="en-US" sz="2000" dirty="0"/>
              <a:t>:</a:t>
            </a:r>
          </a:p>
          <a:p>
            <a:pPr>
              <a:lnSpc>
                <a:spcPct val="150000"/>
              </a:lnSpc>
            </a:pPr>
            <a:endParaRPr lang="en-US" sz="1400" dirty="0">
              <a:solidFill>
                <a:srgbClr val="333333"/>
              </a:solidFill>
            </a:endParaRPr>
          </a:p>
          <a:p>
            <a:pPr lvl="1">
              <a:lnSpc>
                <a:spcPct val="150000"/>
              </a:lnSpc>
            </a:pPr>
            <a:r>
              <a:rPr lang="en-US" i="1" dirty="0" err="1">
                <a:solidFill>
                  <a:srgbClr val="333333"/>
                </a:solidFill>
              </a:rPr>
              <a:t>run_cluster_all.sh</a:t>
            </a:r>
            <a:r>
              <a:rPr lang="en-US" i="1" dirty="0">
                <a:solidFill>
                  <a:srgbClr val="333333"/>
                </a:solidFill>
              </a:rPr>
              <a:t> </a:t>
            </a:r>
            <a:r>
              <a:rPr lang="en-US" dirty="0">
                <a:solidFill>
                  <a:srgbClr val="333333"/>
                </a:solidFill>
              </a:rPr>
              <a:t>: bash script to kick off </a:t>
            </a:r>
            <a:r>
              <a:rPr lang="en-US" i="1" dirty="0" err="1">
                <a:solidFill>
                  <a:srgbClr val="333333"/>
                </a:solidFill>
              </a:rPr>
              <a:t>clustering.py</a:t>
            </a:r>
            <a:r>
              <a:rPr lang="en-US" i="1" dirty="0">
                <a:solidFill>
                  <a:srgbClr val="333333"/>
                </a:solidFill>
              </a:rPr>
              <a:t> </a:t>
            </a:r>
            <a:r>
              <a:rPr lang="en-US" dirty="0">
                <a:solidFill>
                  <a:srgbClr val="333333"/>
                </a:solidFill>
              </a:rPr>
              <a:t>that utilizes </a:t>
            </a:r>
            <a:r>
              <a:rPr lang="en-US" dirty="0" err="1">
                <a:solidFill>
                  <a:srgbClr val="333333"/>
                </a:solidFill>
              </a:rPr>
              <a:t>reVX.RPM.ClsuterManager.run_cluseters</a:t>
            </a:r>
            <a:r>
              <a:rPr lang="en-US" dirty="0">
                <a:solidFill>
                  <a:srgbClr val="333333"/>
                </a:solidFill>
              </a:rPr>
              <a:t>()</a:t>
            </a:r>
          </a:p>
          <a:p>
            <a:pPr lvl="1">
              <a:lnSpc>
                <a:spcPct val="150000"/>
              </a:lnSpc>
            </a:pPr>
            <a:endParaRPr lang="en-US" dirty="0">
              <a:solidFill>
                <a:srgbClr val="333333"/>
              </a:solidFill>
            </a:endParaRPr>
          </a:p>
          <a:p>
            <a:pPr lvl="1">
              <a:lnSpc>
                <a:spcPct val="150000"/>
              </a:lnSpc>
            </a:pPr>
            <a:r>
              <a:rPr lang="en-US" i="1" dirty="0" err="1">
                <a:solidFill>
                  <a:srgbClr val="333333"/>
                </a:solidFill>
              </a:rPr>
              <a:t>run_profiles_all.sh</a:t>
            </a:r>
            <a:r>
              <a:rPr lang="en-US" dirty="0">
                <a:solidFill>
                  <a:srgbClr val="333333"/>
                </a:solidFill>
              </a:rPr>
              <a:t>: bash script to kick off </a:t>
            </a:r>
            <a:r>
              <a:rPr lang="en-US" i="1" dirty="0" err="1">
                <a:solidFill>
                  <a:srgbClr val="333333"/>
                </a:solidFill>
              </a:rPr>
              <a:t>profile_export.py</a:t>
            </a:r>
            <a:r>
              <a:rPr lang="en-US" i="1" dirty="0">
                <a:solidFill>
                  <a:srgbClr val="333333"/>
                </a:solidFill>
              </a:rPr>
              <a:t> </a:t>
            </a:r>
            <a:r>
              <a:rPr lang="en-US" dirty="0">
                <a:solidFill>
                  <a:srgbClr val="333333"/>
                </a:solidFill>
              </a:rPr>
              <a:t>that utilizes </a:t>
            </a:r>
            <a:r>
              <a:rPr lang="en-US" dirty="0" err="1">
                <a:solidFill>
                  <a:srgbClr val="333333"/>
                </a:solidFill>
              </a:rPr>
              <a:t>reVX.RPMOutput.process_outputs</a:t>
            </a:r>
            <a:r>
              <a:rPr lang="en-US" dirty="0">
                <a:solidFill>
                  <a:srgbClr val="333333"/>
                </a:solidFill>
              </a:rPr>
              <a:t>()</a:t>
            </a:r>
          </a:p>
        </p:txBody>
      </p:sp>
      <p:sp>
        <p:nvSpPr>
          <p:cNvPr id="3" name="TextBox 2">
            <a:extLst>
              <a:ext uri="{FF2B5EF4-FFF2-40B4-BE49-F238E27FC236}">
                <a16:creationId xmlns:a16="http://schemas.microsoft.com/office/drawing/2014/main" id="{89EBE569-E4E4-0148-B285-FC86FC651442}"/>
              </a:ext>
            </a:extLst>
          </p:cNvPr>
          <p:cNvSpPr txBox="1"/>
          <p:nvPr/>
        </p:nvSpPr>
        <p:spPr>
          <a:xfrm>
            <a:off x="1061357" y="4653643"/>
            <a:ext cx="6791988" cy="369332"/>
          </a:xfrm>
          <a:prstGeom prst="rect">
            <a:avLst/>
          </a:prstGeom>
          <a:noFill/>
        </p:spPr>
        <p:txBody>
          <a:bodyPr wrap="none" rtlCol="0">
            <a:spAutoFit/>
          </a:bodyPr>
          <a:lstStyle/>
          <a:p>
            <a:r>
              <a:rPr lang="en-US" dirty="0"/>
              <a:t>Alternatives: </a:t>
            </a:r>
            <a:r>
              <a:rPr lang="en-US" i="1" dirty="0">
                <a:hlinkClick r:id="rId3"/>
              </a:rPr>
              <a:t>https://</a:t>
            </a:r>
            <a:r>
              <a:rPr lang="en-US" i="1" dirty="0" err="1">
                <a:hlinkClick r:id="rId3"/>
              </a:rPr>
              <a:t>github.com</a:t>
            </a:r>
            <a:r>
              <a:rPr lang="en-US" i="1" dirty="0">
                <a:hlinkClick r:id="rId3"/>
              </a:rPr>
              <a:t>/NREL/</a:t>
            </a:r>
            <a:r>
              <a:rPr lang="en-US" i="1" dirty="0" err="1">
                <a:hlinkClick r:id="rId3"/>
              </a:rPr>
              <a:t>reVX</a:t>
            </a:r>
            <a:r>
              <a:rPr lang="en-US" i="1" dirty="0">
                <a:hlinkClick r:id="rId3"/>
              </a:rPr>
              <a:t>/tree/main/examples/rpm</a:t>
            </a:r>
            <a:endParaRPr lang="en-US" i="1" dirty="0"/>
          </a:p>
        </p:txBody>
      </p:sp>
    </p:spTree>
    <p:extLst>
      <p:ext uri="{BB962C8B-B14F-4D97-AF65-F5344CB8AC3E}">
        <p14:creationId xmlns:p14="http://schemas.microsoft.com/office/powerpoint/2010/main" val="3014548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21" name="Google Shape;62;p3">
            <a:extLst>
              <a:ext uri="{FF2B5EF4-FFF2-40B4-BE49-F238E27FC236}">
                <a16:creationId xmlns:a16="http://schemas.microsoft.com/office/drawing/2014/main" id="{8140CC65-54AF-F745-991B-4829AF178F0F}"/>
              </a:ext>
            </a:extLst>
          </p:cNvPr>
          <p:cNvSpPr/>
          <p:nvPr/>
        </p:nvSpPr>
        <p:spPr>
          <a:xfrm>
            <a:off x="457200" y="932108"/>
            <a:ext cx="471961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rgbClr val="000C14"/>
                </a:solidFill>
                <a:latin typeface="Calibri" panose="020F0502020204030204" pitchFamily="34" charset="0"/>
                <a:ea typeface="Arial"/>
                <a:cs typeface="Calibri" panose="020F0502020204030204" pitchFamily="34" charset="0"/>
                <a:sym typeface="Arial"/>
              </a:rPr>
              <a:t>Conda and PIP requirements</a:t>
            </a:r>
            <a:endParaRPr>
              <a:latin typeface="Calibri" panose="020F0502020204030204" pitchFamily="34" charset="0"/>
              <a:cs typeface="Calibri" panose="020F0502020204030204" pitchFamily="34" charset="0"/>
            </a:endParaRPr>
          </a:p>
        </p:txBody>
      </p:sp>
      <p:sp>
        <p:nvSpPr>
          <p:cNvPr id="22" name="Google Shape;63;p3">
            <a:extLst>
              <a:ext uri="{FF2B5EF4-FFF2-40B4-BE49-F238E27FC236}">
                <a16:creationId xmlns:a16="http://schemas.microsoft.com/office/drawing/2014/main" id="{6498BAE8-479F-7848-BF40-D1A753FEC68A}"/>
              </a:ext>
            </a:extLst>
          </p:cNvPr>
          <p:cNvSpPr txBox="1"/>
          <p:nvPr/>
        </p:nvSpPr>
        <p:spPr>
          <a:xfrm>
            <a:off x="495093" y="1528032"/>
            <a:ext cx="8077407" cy="2457417"/>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US" sz="1600" b="0" i="1" u="none" strike="noStrike" cap="none" dirty="0" err="1">
                <a:solidFill>
                  <a:srgbClr val="353A3E"/>
                </a:solidFill>
                <a:latin typeface="Calibri" panose="020F0502020204030204" pitchFamily="34" charset="0"/>
                <a:ea typeface="Arial"/>
                <a:cs typeface="Calibri" panose="020F0502020204030204" pitchFamily="34" charset="0"/>
                <a:sym typeface="Arial"/>
              </a:rPr>
              <a:t>Conda</a:t>
            </a:r>
            <a:r>
              <a:rPr lang="en-US" sz="1600" b="0" i="1" u="none" strike="noStrike" cap="none" dirty="0">
                <a:solidFill>
                  <a:srgbClr val="353A3E"/>
                </a:solidFill>
                <a:latin typeface="Calibri" panose="020F0502020204030204" pitchFamily="34" charset="0"/>
                <a:ea typeface="Arial"/>
                <a:cs typeface="Calibri" panose="020F0502020204030204" pitchFamily="34" charset="0"/>
                <a:sym typeface="Arial"/>
              </a:rPr>
              <a:t> is the easiest way to install </a:t>
            </a:r>
            <a:r>
              <a:rPr lang="en-US" sz="1600" b="0" i="1" u="none" strike="noStrike" cap="none" dirty="0" err="1">
                <a:solidFill>
                  <a:srgbClr val="353A3E"/>
                </a:solidFill>
                <a:latin typeface="Calibri" panose="020F0502020204030204" pitchFamily="34" charset="0"/>
                <a:ea typeface="Arial"/>
                <a:cs typeface="Calibri" panose="020F0502020204030204" pitchFamily="34" charset="0"/>
                <a:sym typeface="Arial"/>
              </a:rPr>
              <a:t>reV</a:t>
            </a:r>
            <a:r>
              <a:rPr lang="en-US" sz="1600" b="0" i="1" u="none" strike="noStrike" cap="none" dirty="0">
                <a:solidFill>
                  <a:srgbClr val="353A3E"/>
                </a:solidFill>
                <a:latin typeface="Calibri" panose="020F0502020204030204" pitchFamily="34" charset="0"/>
                <a:ea typeface="Arial"/>
                <a:cs typeface="Calibri" panose="020F0502020204030204" pitchFamily="34" charset="0"/>
                <a:sym typeface="Arial"/>
              </a:rPr>
              <a:t> and its corollary </a:t>
            </a:r>
            <a:r>
              <a:rPr lang="en-US" sz="1600" b="0" i="1" u="none" strike="noStrike" cap="none" dirty="0" err="1">
                <a:solidFill>
                  <a:srgbClr val="353A3E"/>
                </a:solidFill>
                <a:latin typeface="Calibri" panose="020F0502020204030204" pitchFamily="34" charset="0"/>
                <a:ea typeface="Arial"/>
                <a:cs typeface="Calibri" panose="020F0502020204030204" pitchFamily="34" charset="0"/>
                <a:sym typeface="Arial"/>
              </a:rPr>
              <a:t>reX</a:t>
            </a:r>
            <a:r>
              <a:rPr lang="en-US" sz="1600" b="0" i="1" u="none" strike="noStrike" cap="none" dirty="0">
                <a:solidFill>
                  <a:srgbClr val="353A3E"/>
                </a:solidFill>
                <a:latin typeface="Calibri" panose="020F0502020204030204" pitchFamily="34" charset="0"/>
                <a:ea typeface="Arial"/>
                <a:cs typeface="Calibri" panose="020F0502020204030204" pitchFamily="34" charset="0"/>
                <a:sym typeface="Arial"/>
              </a:rPr>
              <a:t> (Resource Extraction Tool). To access resource datasets, a package called “h5pyd” will need to be installed via pip (Python’s native package manager).</a:t>
            </a:r>
            <a:endParaRPr dirty="0">
              <a:latin typeface="Calibri" panose="020F0502020204030204" pitchFamily="34" charset="0"/>
              <a:cs typeface="Calibri" panose="020F0502020204030204" pitchFamily="34" charset="0"/>
            </a:endParaRPr>
          </a:p>
          <a:p>
            <a:pPr marL="457200" marR="0" lvl="0" indent="-342900" algn="l" rtl="0">
              <a:lnSpc>
                <a:spcPct val="115000"/>
              </a:lnSpc>
              <a:spcBef>
                <a:spcPts val="1600"/>
              </a:spcBef>
              <a:spcAft>
                <a:spcPts val="0"/>
              </a:spcAft>
              <a:buClr>
                <a:schemeClr val="dk2"/>
              </a:buClr>
              <a:buSzPts val="1800"/>
              <a:buFont typeface="Arial"/>
              <a:buChar char="-"/>
            </a:pPr>
            <a:r>
              <a:rPr lang="en-US" sz="1600" b="0" i="1" u="none" strike="noStrike" cap="none" dirty="0">
                <a:solidFill>
                  <a:srgbClr val="353A3E"/>
                </a:solidFill>
                <a:latin typeface="Calibri" panose="020F0502020204030204" pitchFamily="34" charset="0"/>
                <a:ea typeface="Arial"/>
                <a:cs typeface="Calibri" panose="020F0502020204030204" pitchFamily="34" charset="0"/>
                <a:sym typeface="Arial"/>
              </a:rPr>
              <a:t>Use the “</a:t>
            </a:r>
            <a:r>
              <a:rPr lang="en-US" sz="1600" b="0" i="1" u="none" strike="noStrike" cap="none" dirty="0" err="1">
                <a:solidFill>
                  <a:srgbClr val="353A3E"/>
                </a:solidFill>
                <a:latin typeface="Calibri" panose="020F0502020204030204" pitchFamily="34" charset="0"/>
                <a:ea typeface="Arial"/>
                <a:cs typeface="Calibri" panose="020F0502020204030204" pitchFamily="34" charset="0"/>
                <a:sym typeface="Arial"/>
              </a:rPr>
              <a:t>nrel</a:t>
            </a:r>
            <a:r>
              <a:rPr lang="en-US" sz="1600" b="0" i="1" u="none" strike="noStrike" cap="none" dirty="0">
                <a:solidFill>
                  <a:srgbClr val="353A3E"/>
                </a:solidFill>
                <a:latin typeface="Calibri" panose="020F0502020204030204" pitchFamily="34" charset="0"/>
                <a:ea typeface="Arial"/>
                <a:cs typeface="Calibri" panose="020F0502020204030204" pitchFamily="34" charset="0"/>
                <a:sym typeface="Arial"/>
              </a:rPr>
              <a:t>” channel</a:t>
            </a:r>
            <a:endParaRPr dirty="0">
              <a:latin typeface="Calibri" panose="020F0502020204030204" pitchFamily="34" charset="0"/>
              <a:cs typeface="Calibri" panose="020F0502020204030204" pitchFamily="34" charset="0"/>
            </a:endParaRPr>
          </a:p>
          <a:p>
            <a:pPr marL="457200" marR="0" lvl="0" indent="-342900" algn="l" rtl="0">
              <a:lnSpc>
                <a:spcPct val="115000"/>
              </a:lnSpc>
              <a:spcBef>
                <a:spcPts val="0"/>
              </a:spcBef>
              <a:spcAft>
                <a:spcPts val="0"/>
              </a:spcAft>
              <a:buClr>
                <a:schemeClr val="dk2"/>
              </a:buClr>
              <a:buSzPts val="1800"/>
              <a:buFont typeface="Arial"/>
              <a:buChar char="-"/>
            </a:pPr>
            <a:r>
              <a:rPr lang="en-US" sz="1600" b="0" i="1" u="none" strike="noStrike" cap="none" dirty="0" err="1">
                <a:solidFill>
                  <a:srgbClr val="353A3E"/>
                </a:solidFill>
                <a:latin typeface="Calibri" panose="020F0502020204030204" pitchFamily="34" charset="0"/>
                <a:ea typeface="Arial"/>
                <a:cs typeface="Calibri" panose="020F0502020204030204" pitchFamily="34" charset="0"/>
                <a:sym typeface="Arial"/>
              </a:rPr>
              <a:t>reV</a:t>
            </a:r>
            <a:r>
              <a:rPr lang="en-US" sz="1600" b="0" i="1" u="none" strike="noStrike" cap="none" dirty="0">
                <a:solidFill>
                  <a:srgbClr val="353A3E"/>
                </a:solidFill>
                <a:latin typeface="Calibri" panose="020F0502020204030204" pitchFamily="34" charset="0"/>
                <a:ea typeface="Arial"/>
                <a:cs typeface="Calibri" panose="020F0502020204030204" pitchFamily="34" charset="0"/>
                <a:sym typeface="Arial"/>
              </a:rPr>
              <a:t> and </a:t>
            </a:r>
            <a:r>
              <a:rPr lang="en-US" sz="1600" b="0" i="1" u="none" strike="noStrike" cap="none" dirty="0" err="1">
                <a:solidFill>
                  <a:srgbClr val="353A3E"/>
                </a:solidFill>
                <a:latin typeface="Calibri" panose="020F0502020204030204" pitchFamily="34" charset="0"/>
                <a:ea typeface="Arial"/>
                <a:cs typeface="Calibri" panose="020F0502020204030204" pitchFamily="34" charset="0"/>
                <a:sym typeface="Arial"/>
              </a:rPr>
              <a:t>reX</a:t>
            </a:r>
            <a:r>
              <a:rPr lang="en-US" sz="1600" b="0" i="1" u="none" strike="noStrike" cap="none" dirty="0">
                <a:solidFill>
                  <a:srgbClr val="353A3E"/>
                </a:solidFill>
                <a:latin typeface="Calibri" panose="020F0502020204030204" pitchFamily="34" charset="0"/>
                <a:ea typeface="Arial"/>
                <a:cs typeface="Calibri" panose="020F0502020204030204" pitchFamily="34" charset="0"/>
                <a:sym typeface="Arial"/>
              </a:rPr>
              <a:t> are called “</a:t>
            </a:r>
            <a:r>
              <a:rPr lang="en-US" sz="1600" b="0" i="1" u="none" strike="noStrike" cap="none" dirty="0" err="1">
                <a:solidFill>
                  <a:srgbClr val="353A3E"/>
                </a:solidFill>
                <a:latin typeface="Calibri" panose="020F0502020204030204" pitchFamily="34" charset="0"/>
                <a:ea typeface="Arial"/>
                <a:cs typeface="Calibri" panose="020F0502020204030204" pitchFamily="34" charset="0"/>
                <a:sym typeface="Arial"/>
              </a:rPr>
              <a:t>nrel</a:t>
            </a:r>
            <a:r>
              <a:rPr lang="en-US" sz="1600" b="0" i="1" u="none" strike="noStrike" cap="none" dirty="0">
                <a:solidFill>
                  <a:srgbClr val="353A3E"/>
                </a:solidFill>
                <a:latin typeface="Calibri" panose="020F0502020204030204" pitchFamily="34" charset="0"/>
                <a:ea typeface="Arial"/>
                <a:cs typeface="Calibri" panose="020F0502020204030204" pitchFamily="34" charset="0"/>
                <a:sym typeface="Arial"/>
              </a:rPr>
              <a:t>-rev” and “</a:t>
            </a:r>
            <a:r>
              <a:rPr lang="en-US" sz="1600" b="0" i="1" u="none" strike="noStrike" cap="none" dirty="0" err="1">
                <a:solidFill>
                  <a:srgbClr val="353A3E"/>
                </a:solidFill>
                <a:latin typeface="Calibri" panose="020F0502020204030204" pitchFamily="34" charset="0"/>
                <a:ea typeface="Arial"/>
                <a:cs typeface="Calibri" panose="020F0502020204030204" pitchFamily="34" charset="0"/>
                <a:sym typeface="Arial"/>
              </a:rPr>
              <a:t>nrel</a:t>
            </a:r>
            <a:r>
              <a:rPr lang="en-US" sz="1600" b="0" i="1" u="none" strike="noStrike" cap="none" dirty="0">
                <a:solidFill>
                  <a:srgbClr val="353A3E"/>
                </a:solidFill>
                <a:latin typeface="Calibri" panose="020F0502020204030204" pitchFamily="34" charset="0"/>
                <a:ea typeface="Arial"/>
                <a:cs typeface="Calibri" panose="020F0502020204030204" pitchFamily="34" charset="0"/>
                <a:sym typeface="Arial"/>
              </a:rPr>
              <a:t>-rex”</a:t>
            </a:r>
            <a:endParaRPr dirty="0">
              <a:latin typeface="Calibri" panose="020F0502020204030204" pitchFamily="34" charset="0"/>
              <a:cs typeface="Calibri" panose="020F0502020204030204" pitchFamily="34" charset="0"/>
            </a:endParaRPr>
          </a:p>
          <a:p>
            <a:pPr marL="457200" marR="0" lvl="0" indent="-342900" algn="l" rtl="0">
              <a:lnSpc>
                <a:spcPct val="115000"/>
              </a:lnSpc>
              <a:spcBef>
                <a:spcPts val="0"/>
              </a:spcBef>
              <a:spcAft>
                <a:spcPts val="0"/>
              </a:spcAft>
              <a:buClr>
                <a:schemeClr val="dk2"/>
              </a:buClr>
              <a:buSzPts val="1800"/>
              <a:buFont typeface="Arial"/>
              <a:buChar char="-"/>
            </a:pPr>
            <a:r>
              <a:rPr lang="en-US" sz="1600" b="0" i="1" u="none" strike="noStrike" cap="none" dirty="0">
                <a:solidFill>
                  <a:srgbClr val="353A3E"/>
                </a:solidFill>
                <a:latin typeface="Calibri" panose="020F0502020204030204" pitchFamily="34" charset="0"/>
                <a:ea typeface="Arial"/>
                <a:cs typeface="Calibri" panose="020F0502020204030204" pitchFamily="34" charset="0"/>
                <a:sym typeface="Arial"/>
              </a:rPr>
              <a:t>If issues arise with h5pyd, try installing before the NREL packages</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5628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7" name="Google Shape;70;p4">
            <a:extLst>
              <a:ext uri="{FF2B5EF4-FFF2-40B4-BE49-F238E27FC236}">
                <a16:creationId xmlns:a16="http://schemas.microsoft.com/office/drawing/2014/main" id="{11185891-9BB3-D44C-BA05-003EC2C60A09}"/>
              </a:ext>
            </a:extLst>
          </p:cNvPr>
          <p:cNvSpPr/>
          <p:nvPr/>
        </p:nvSpPr>
        <p:spPr>
          <a:xfrm>
            <a:off x="412715" y="863951"/>
            <a:ext cx="471961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rgbClr val="000C14"/>
                </a:solidFill>
                <a:latin typeface="Arial"/>
                <a:ea typeface="Arial"/>
                <a:cs typeface="Arial"/>
                <a:sym typeface="Arial"/>
              </a:rPr>
              <a:t>H5PYD</a:t>
            </a:r>
            <a:endParaRPr/>
          </a:p>
        </p:txBody>
      </p:sp>
      <p:sp>
        <p:nvSpPr>
          <p:cNvPr id="8" name="Google Shape;71;p4">
            <a:extLst>
              <a:ext uri="{FF2B5EF4-FFF2-40B4-BE49-F238E27FC236}">
                <a16:creationId xmlns:a16="http://schemas.microsoft.com/office/drawing/2014/main" id="{24F2B71C-8194-D047-A5AB-6DE166CBCFF3}"/>
              </a:ext>
            </a:extLst>
          </p:cNvPr>
          <p:cNvSpPr txBox="1"/>
          <p:nvPr/>
        </p:nvSpPr>
        <p:spPr>
          <a:xfrm>
            <a:off x="450608" y="1459875"/>
            <a:ext cx="8520600" cy="361830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r>
              <a:rPr lang="en-US" sz="1600" b="0" u="none" strike="noStrike" cap="none" dirty="0">
                <a:solidFill>
                  <a:srgbClr val="353A3E"/>
                </a:solidFill>
                <a:highlight>
                  <a:srgbClr val="FFFFFF"/>
                </a:highlight>
                <a:latin typeface="Arial"/>
                <a:ea typeface="Arial"/>
                <a:cs typeface="Arial"/>
                <a:sym typeface="Arial"/>
              </a:rPr>
              <a:t>Python API for the Highly Scalable Distributed Service (HSDS)</a:t>
            </a:r>
            <a:endParaRPr dirty="0"/>
          </a:p>
          <a:p>
            <a:pPr marL="0" marR="0" lvl="0" indent="0" algn="l" rtl="0">
              <a:lnSpc>
                <a:spcPct val="115000"/>
              </a:lnSpc>
              <a:spcBef>
                <a:spcPts val="1600"/>
              </a:spcBef>
              <a:spcAft>
                <a:spcPts val="0"/>
              </a:spcAft>
              <a:buClr>
                <a:schemeClr val="dk2"/>
              </a:buClr>
              <a:buSzPts val="1800"/>
              <a:buFont typeface="Arial"/>
              <a:buNone/>
            </a:pPr>
            <a:r>
              <a:rPr lang="en-US" sz="1600" b="0" u="none" strike="noStrike" cap="none" dirty="0">
                <a:solidFill>
                  <a:srgbClr val="353A3E"/>
                </a:solidFill>
                <a:highlight>
                  <a:srgbClr val="FFFFFF"/>
                </a:highlight>
                <a:latin typeface="Arial"/>
                <a:ea typeface="Arial"/>
                <a:cs typeface="Arial"/>
                <a:sym typeface="Arial"/>
              </a:rPr>
              <a:t>Allows off-site users to access NREL resource HDF5 files stored on Amazon Web Services</a:t>
            </a:r>
            <a:endParaRPr dirty="0"/>
          </a:p>
          <a:p>
            <a:pPr marL="0" marR="0" lvl="0" indent="0" algn="l" rtl="0">
              <a:lnSpc>
                <a:spcPct val="115000"/>
              </a:lnSpc>
              <a:spcBef>
                <a:spcPts val="1600"/>
              </a:spcBef>
              <a:spcAft>
                <a:spcPts val="0"/>
              </a:spcAft>
              <a:buClr>
                <a:schemeClr val="dk2"/>
              </a:buClr>
              <a:buSzPts val="1800"/>
              <a:buFont typeface="Arial"/>
              <a:buNone/>
            </a:pPr>
            <a:r>
              <a:rPr lang="en-US" sz="1600" b="0" u="none" strike="noStrike" cap="none" dirty="0">
                <a:solidFill>
                  <a:srgbClr val="353A3E"/>
                </a:solidFill>
                <a:highlight>
                  <a:srgbClr val="FFFFFF"/>
                </a:highlight>
                <a:latin typeface="Arial"/>
                <a:ea typeface="Arial"/>
                <a:cs typeface="Arial"/>
                <a:sym typeface="Arial"/>
              </a:rPr>
              <a:t>Sign up for an account and API key here: </a:t>
            </a:r>
            <a:r>
              <a:rPr lang="en-US" sz="1600" b="0" u="sng" strike="noStrike" cap="none" dirty="0">
                <a:solidFill>
                  <a:srgbClr val="353A3E"/>
                </a:solidFill>
                <a:latin typeface="Arial"/>
                <a:ea typeface="Arial"/>
                <a:cs typeface="Arial"/>
                <a:sym typeface="Arial"/>
                <a:hlinkClick r:id="rId3">
                  <a:extLst>
                    <a:ext uri="{A12FA001-AC4F-418D-AE19-62706E023703}">
                      <ahyp:hlinkClr xmlns:ahyp="http://schemas.microsoft.com/office/drawing/2018/hyperlinkcolor" val="tx"/>
                    </a:ext>
                  </a:extLst>
                </a:hlinkClick>
              </a:rPr>
              <a:t>https://developer.nrel.gov/signup/</a:t>
            </a:r>
            <a:endParaRPr sz="1600" b="0" u="none" strike="noStrike" cap="none" dirty="0">
              <a:solidFill>
                <a:srgbClr val="353A3E"/>
              </a:solidFill>
              <a:highlight>
                <a:srgbClr val="FFFFFF"/>
              </a:highlight>
              <a:latin typeface="Arial"/>
              <a:ea typeface="Arial"/>
              <a:cs typeface="Arial"/>
              <a:sym typeface="Arial"/>
            </a:endParaRPr>
          </a:p>
          <a:p>
            <a:pPr marL="0" marR="0" lvl="0" indent="0" algn="l" rtl="0">
              <a:lnSpc>
                <a:spcPct val="115000"/>
              </a:lnSpc>
              <a:spcBef>
                <a:spcPts val="1600"/>
              </a:spcBef>
              <a:spcAft>
                <a:spcPts val="0"/>
              </a:spcAft>
              <a:buClr>
                <a:schemeClr val="dk2"/>
              </a:buClr>
              <a:buSzPts val="1800"/>
              <a:buFont typeface="Arial"/>
              <a:buNone/>
            </a:pPr>
            <a:r>
              <a:rPr lang="en-US" sz="1600" b="0" u="none" strike="noStrike" cap="none" dirty="0">
                <a:solidFill>
                  <a:srgbClr val="353A3E"/>
                </a:solidFill>
                <a:highlight>
                  <a:srgbClr val="FFFFFF"/>
                </a:highlight>
                <a:latin typeface="Arial"/>
                <a:ea typeface="Arial"/>
                <a:cs typeface="Arial"/>
                <a:sym typeface="Arial"/>
              </a:rPr>
              <a:t>Will need to configure a file to store these credentials as keys in a file named “~/.</a:t>
            </a:r>
            <a:r>
              <a:rPr lang="en-US" sz="1600" b="0" u="none" strike="noStrike" cap="none" dirty="0" err="1">
                <a:solidFill>
                  <a:srgbClr val="353A3E"/>
                </a:solidFill>
                <a:highlight>
                  <a:srgbClr val="FFFFFF"/>
                </a:highlight>
                <a:latin typeface="Arial"/>
                <a:ea typeface="Arial"/>
                <a:cs typeface="Arial"/>
                <a:sym typeface="Arial"/>
              </a:rPr>
              <a:t>hscfg</a:t>
            </a:r>
            <a:r>
              <a:rPr lang="en-US" sz="1600" b="0" u="none" strike="noStrike" cap="none" dirty="0">
                <a:solidFill>
                  <a:srgbClr val="353A3E"/>
                </a:solidFill>
                <a:highlight>
                  <a:srgbClr val="FFFFFF"/>
                </a:highlight>
                <a:latin typeface="Arial"/>
                <a:ea typeface="Arial"/>
                <a:cs typeface="Arial"/>
                <a:sym typeface="Arial"/>
              </a:rPr>
              <a:t>”:</a:t>
            </a:r>
            <a:endParaRPr dirty="0"/>
          </a:p>
          <a:p>
            <a:pPr marL="0" marR="0" lvl="0" indent="457200" algn="l" rtl="0">
              <a:lnSpc>
                <a:spcPct val="100000"/>
              </a:lnSpc>
              <a:spcBef>
                <a:spcPts val="1600"/>
              </a:spcBef>
              <a:spcAft>
                <a:spcPts val="0"/>
              </a:spcAft>
              <a:buClr>
                <a:schemeClr val="dk2"/>
              </a:buClr>
              <a:buSzPts val="1800"/>
              <a:buFont typeface="Arial"/>
              <a:buNone/>
            </a:pPr>
            <a:r>
              <a:rPr lang="en-US" sz="1600" b="0" u="none" strike="noStrike" cap="none" dirty="0" err="1">
                <a:solidFill>
                  <a:srgbClr val="353A3E"/>
                </a:solidFill>
                <a:latin typeface="Arial"/>
                <a:ea typeface="Arial"/>
                <a:cs typeface="Arial"/>
                <a:sym typeface="Arial"/>
              </a:rPr>
              <a:t>hs_endpoint</a:t>
            </a:r>
            <a:r>
              <a:rPr lang="en-US" sz="1600" b="0" u="none" strike="noStrike" cap="none" dirty="0">
                <a:solidFill>
                  <a:srgbClr val="353A3E"/>
                </a:solidFill>
                <a:latin typeface="Arial"/>
                <a:ea typeface="Arial"/>
                <a:cs typeface="Arial"/>
                <a:sym typeface="Arial"/>
              </a:rPr>
              <a:t> = </a:t>
            </a:r>
            <a:r>
              <a:rPr lang="en-US" sz="1600" b="0" u="sng" strike="noStrike" cap="none" dirty="0">
                <a:solidFill>
                  <a:srgbClr val="353A3E"/>
                </a:solidFill>
                <a:latin typeface="Arial"/>
                <a:ea typeface="Arial"/>
                <a:cs typeface="Arial"/>
                <a:sym typeface="Arial"/>
                <a:hlinkClick r:id="rId4">
                  <a:extLst>
                    <a:ext uri="{A12FA001-AC4F-418D-AE19-62706E023703}">
                      <ahyp:hlinkClr xmlns:ahyp="http://schemas.microsoft.com/office/drawing/2018/hyperlinkcolor" val="tx"/>
                    </a:ext>
                  </a:extLst>
                </a:hlinkClick>
              </a:rPr>
              <a:t>https://developer.nrel.gov/api/hsds</a:t>
            </a:r>
            <a:endParaRPr sz="1600" b="0" u="none" strike="noStrike" cap="none" dirty="0">
              <a:solidFill>
                <a:srgbClr val="353A3E"/>
              </a:solidFill>
              <a:latin typeface="Arial"/>
              <a:ea typeface="Arial"/>
              <a:cs typeface="Arial"/>
              <a:sym typeface="Arial"/>
            </a:endParaRPr>
          </a:p>
          <a:p>
            <a:pPr marL="0" marR="0" lvl="0" indent="457200" algn="l" rtl="0">
              <a:lnSpc>
                <a:spcPct val="100000"/>
              </a:lnSpc>
              <a:spcBef>
                <a:spcPts val="0"/>
              </a:spcBef>
              <a:spcAft>
                <a:spcPts val="0"/>
              </a:spcAft>
              <a:buClr>
                <a:schemeClr val="dk2"/>
              </a:buClr>
              <a:buSzPts val="1800"/>
              <a:buFont typeface="Arial"/>
              <a:buNone/>
            </a:pPr>
            <a:r>
              <a:rPr lang="en-US" sz="1600" b="0" u="none" strike="noStrike" cap="none" dirty="0" err="1">
                <a:solidFill>
                  <a:srgbClr val="353A3E"/>
                </a:solidFill>
                <a:latin typeface="Arial"/>
                <a:ea typeface="Arial"/>
                <a:cs typeface="Arial"/>
                <a:sym typeface="Arial"/>
              </a:rPr>
              <a:t>hs_username</a:t>
            </a:r>
            <a:r>
              <a:rPr lang="en-US" sz="1600" b="0" u="none" strike="noStrike" cap="none" dirty="0">
                <a:solidFill>
                  <a:srgbClr val="353A3E"/>
                </a:solidFill>
                <a:latin typeface="Arial"/>
                <a:ea typeface="Arial"/>
                <a:cs typeface="Arial"/>
                <a:sym typeface="Arial"/>
              </a:rPr>
              <a:t> = &lt;</a:t>
            </a:r>
            <a:r>
              <a:rPr lang="en-US" sz="1600" b="0" u="none" strike="noStrike" cap="none" dirty="0" err="1">
                <a:solidFill>
                  <a:srgbClr val="353A3E"/>
                </a:solidFill>
                <a:latin typeface="Arial"/>
                <a:ea typeface="Arial"/>
                <a:cs typeface="Arial"/>
                <a:sym typeface="Arial"/>
              </a:rPr>
              <a:t>user_name</a:t>
            </a:r>
            <a:r>
              <a:rPr lang="en-US" sz="1600" b="0" u="none" strike="noStrike" cap="none" dirty="0">
                <a:solidFill>
                  <a:srgbClr val="353A3E"/>
                </a:solidFill>
                <a:latin typeface="Arial"/>
                <a:ea typeface="Arial"/>
                <a:cs typeface="Arial"/>
                <a:sym typeface="Arial"/>
              </a:rPr>
              <a:t>&gt;</a:t>
            </a:r>
            <a:endParaRPr dirty="0"/>
          </a:p>
          <a:p>
            <a:pPr marL="0" marR="0" lvl="0" indent="457200" algn="l" rtl="0">
              <a:lnSpc>
                <a:spcPct val="100000"/>
              </a:lnSpc>
              <a:spcBef>
                <a:spcPts val="0"/>
              </a:spcBef>
              <a:spcAft>
                <a:spcPts val="0"/>
              </a:spcAft>
              <a:buClr>
                <a:schemeClr val="dk2"/>
              </a:buClr>
              <a:buSzPts val="1800"/>
              <a:buFont typeface="Arial"/>
              <a:buNone/>
            </a:pPr>
            <a:r>
              <a:rPr lang="en-US" sz="1600" b="0" u="none" strike="noStrike" cap="none" dirty="0" err="1">
                <a:solidFill>
                  <a:srgbClr val="353A3E"/>
                </a:solidFill>
                <a:latin typeface="Arial"/>
                <a:ea typeface="Arial"/>
                <a:cs typeface="Arial"/>
                <a:sym typeface="Arial"/>
              </a:rPr>
              <a:t>hs_password</a:t>
            </a:r>
            <a:r>
              <a:rPr lang="en-US" sz="1600" b="0" u="none" strike="noStrike" cap="none" dirty="0">
                <a:solidFill>
                  <a:srgbClr val="353A3E"/>
                </a:solidFill>
                <a:latin typeface="Arial"/>
                <a:ea typeface="Arial"/>
                <a:cs typeface="Arial"/>
                <a:sym typeface="Arial"/>
              </a:rPr>
              <a:t> = &lt;optional&gt;</a:t>
            </a:r>
            <a:endParaRPr dirty="0"/>
          </a:p>
          <a:p>
            <a:pPr marL="0" marR="152400" lvl="0" indent="457200" algn="l" rtl="0">
              <a:lnSpc>
                <a:spcPct val="100000"/>
              </a:lnSpc>
              <a:spcBef>
                <a:spcPts val="0"/>
              </a:spcBef>
              <a:spcAft>
                <a:spcPts val="0"/>
              </a:spcAft>
              <a:buClr>
                <a:schemeClr val="dk1"/>
              </a:buClr>
              <a:buSzPts val="1100"/>
              <a:buFont typeface="Arial"/>
              <a:buNone/>
            </a:pPr>
            <a:r>
              <a:rPr lang="en-US" sz="1600" b="0" u="none" strike="noStrike" cap="none" dirty="0" err="1">
                <a:solidFill>
                  <a:srgbClr val="353A3E"/>
                </a:solidFill>
                <a:latin typeface="Arial"/>
                <a:ea typeface="Arial"/>
                <a:cs typeface="Arial"/>
                <a:sym typeface="Arial"/>
              </a:rPr>
              <a:t>hs_api_key</a:t>
            </a:r>
            <a:r>
              <a:rPr lang="en-US" sz="1600" b="0" u="none" strike="noStrike" cap="none" dirty="0">
                <a:solidFill>
                  <a:srgbClr val="353A3E"/>
                </a:solidFill>
                <a:latin typeface="Arial"/>
                <a:ea typeface="Arial"/>
                <a:cs typeface="Arial"/>
                <a:sym typeface="Arial"/>
              </a:rPr>
              <a:t> = &lt;</a:t>
            </a:r>
            <a:r>
              <a:rPr lang="en-US" sz="1600" b="0" u="none" strike="noStrike" cap="none" dirty="0" err="1">
                <a:solidFill>
                  <a:srgbClr val="353A3E"/>
                </a:solidFill>
                <a:latin typeface="Arial"/>
                <a:ea typeface="Arial"/>
                <a:cs typeface="Arial"/>
                <a:sym typeface="Arial"/>
              </a:rPr>
              <a:t>api</a:t>
            </a:r>
            <a:r>
              <a:rPr lang="en-US" sz="1600" b="0" u="none" strike="noStrike" cap="none" dirty="0">
                <a:solidFill>
                  <a:srgbClr val="353A3E"/>
                </a:solidFill>
                <a:latin typeface="Arial"/>
                <a:ea typeface="Arial"/>
                <a:cs typeface="Arial"/>
                <a:sym typeface="Arial"/>
              </a:rPr>
              <a:t> key&gt;</a:t>
            </a:r>
            <a:endParaRPr dirty="0"/>
          </a:p>
          <a:p>
            <a:pPr marL="0" marR="152400" lvl="0" indent="457200" algn="l" rtl="0">
              <a:lnSpc>
                <a:spcPct val="100000"/>
              </a:lnSpc>
              <a:spcBef>
                <a:spcPts val="0"/>
              </a:spcBef>
              <a:spcAft>
                <a:spcPts val="0"/>
              </a:spcAft>
              <a:buClr>
                <a:schemeClr val="dk1"/>
              </a:buClr>
              <a:buSzPts val="1100"/>
              <a:buFont typeface="Arial"/>
              <a:buNone/>
            </a:pPr>
            <a:endParaRPr sz="1600" b="0" u="none" strike="noStrike" cap="none" dirty="0">
              <a:solidFill>
                <a:srgbClr val="353A3E"/>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800"/>
              <a:buFont typeface="Arial"/>
              <a:buNone/>
            </a:pPr>
            <a:r>
              <a:rPr lang="en-US" sz="1600" b="0" u="none" strike="noStrike" cap="none" dirty="0">
                <a:solidFill>
                  <a:srgbClr val="353A3E"/>
                </a:solidFill>
                <a:highlight>
                  <a:srgbClr val="FFFFFF"/>
                </a:highlight>
                <a:latin typeface="Arial"/>
                <a:ea typeface="Arial"/>
                <a:cs typeface="Arial"/>
                <a:sym typeface="Arial"/>
              </a:rPr>
              <a:t>Alternatively, use the “</a:t>
            </a:r>
            <a:r>
              <a:rPr lang="en-US" sz="1600" b="0" u="none" strike="noStrike" cap="none" dirty="0" err="1">
                <a:solidFill>
                  <a:srgbClr val="353A3E"/>
                </a:solidFill>
                <a:highlight>
                  <a:srgbClr val="FFFFFF"/>
                </a:highlight>
                <a:latin typeface="Arial"/>
                <a:ea typeface="Arial"/>
                <a:cs typeface="Arial"/>
                <a:sym typeface="Arial"/>
              </a:rPr>
              <a:t>hsconfigure</a:t>
            </a:r>
            <a:r>
              <a:rPr lang="en-US" sz="1600" b="0" u="none" strike="noStrike" cap="none" dirty="0">
                <a:solidFill>
                  <a:srgbClr val="353A3E"/>
                </a:solidFill>
                <a:highlight>
                  <a:srgbClr val="FFFFFF"/>
                </a:highlight>
                <a:latin typeface="Arial"/>
                <a:ea typeface="Arial"/>
                <a:cs typeface="Arial"/>
                <a:sym typeface="Arial"/>
              </a:rPr>
              <a:t>” command as shown in the next slide</a:t>
            </a:r>
            <a:endParaRPr dirty="0"/>
          </a:p>
        </p:txBody>
      </p:sp>
    </p:spTree>
    <p:extLst>
      <p:ext uri="{BB962C8B-B14F-4D97-AF65-F5344CB8AC3E}">
        <p14:creationId xmlns:p14="http://schemas.microsoft.com/office/powerpoint/2010/main" val="2681026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4" name="Google Shape;79;p5">
            <a:extLst>
              <a:ext uri="{FF2B5EF4-FFF2-40B4-BE49-F238E27FC236}">
                <a16:creationId xmlns:a16="http://schemas.microsoft.com/office/drawing/2014/main" id="{5025AB8A-097D-B844-B2C2-8474CF60D272}"/>
              </a:ext>
            </a:extLst>
          </p:cNvPr>
          <p:cNvSpPr txBox="1"/>
          <p:nvPr/>
        </p:nvSpPr>
        <p:spPr>
          <a:xfrm>
            <a:off x="457200" y="1283104"/>
            <a:ext cx="8520600" cy="3416400"/>
          </a:xfrm>
          <a:prstGeom prst="rect">
            <a:avLst/>
          </a:prstGeom>
          <a:solidFill>
            <a:srgbClr val="00206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(base) </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user@users-computer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rev_folder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0"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conda</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 create -n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revenv</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 python=3.7</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(base) </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user@users-computer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rev_folder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0"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conda</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 activate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revenv</a:t>
            </a: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revenv</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user@users-computer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rev_folder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 pip install h5pyd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revenv</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user@users-computer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rev_folder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0"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conda</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 install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nrel</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-rev -channel=</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nrel</a:t>
            </a: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revenv</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user@users-computer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rev_folder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0"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hsconfigure</a:t>
            </a: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Enter new values or accept defaults in brackets with Enter.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Server endpoint: https://</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developer.nrel.gov</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api</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hsds</a:t>
            </a: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Username [None]: &lt;your username&gt;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Password [None]: &lt;a password&gt;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API Key: &lt;enter key&gt;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Testing connection...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connection ok</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Save changes? (Y/N)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Saving config file to: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hscfg</a:t>
            </a: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5" name="Google Shape;78;p5">
            <a:extLst>
              <a:ext uri="{FF2B5EF4-FFF2-40B4-BE49-F238E27FC236}">
                <a16:creationId xmlns:a16="http://schemas.microsoft.com/office/drawing/2014/main" id="{A175240B-2751-0248-A97B-05EDE0F84E11}"/>
              </a:ext>
            </a:extLst>
          </p:cNvPr>
          <p:cNvSpPr/>
          <p:nvPr/>
        </p:nvSpPr>
        <p:spPr>
          <a:xfrm>
            <a:off x="457200" y="751115"/>
            <a:ext cx="777291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dirty="0">
                <a:solidFill>
                  <a:srgbClr val="000000"/>
                </a:solidFill>
                <a:latin typeface="Arial"/>
                <a:ea typeface="Arial"/>
                <a:cs typeface="Arial"/>
                <a:sym typeface="Arial"/>
              </a:rPr>
              <a:t>Example Installation (Linux, </a:t>
            </a:r>
            <a:r>
              <a:rPr lang="en-US" sz="2000" b="0" i="1" u="none" strike="noStrike" cap="none" dirty="0" err="1">
                <a:solidFill>
                  <a:srgbClr val="000000"/>
                </a:solidFill>
                <a:latin typeface="Arial"/>
                <a:ea typeface="Arial"/>
                <a:cs typeface="Arial"/>
                <a:sym typeface="Arial"/>
              </a:rPr>
              <a:t>conda</a:t>
            </a:r>
            <a:r>
              <a:rPr lang="en-US" sz="2000" b="0" i="1" u="none" strike="noStrike" cap="none" dirty="0">
                <a:solidFill>
                  <a:srgbClr val="000000"/>
                </a:solidFill>
                <a:latin typeface="Arial"/>
                <a:ea typeface="Arial"/>
                <a:cs typeface="Arial"/>
                <a:sym typeface="Arial"/>
              </a:rPr>
              <a:t> pre-installed)</a:t>
            </a:r>
            <a:endParaRPr sz="2000" b="0" i="1" u="none" strike="noStrike" cap="none" dirty="0">
              <a:solidFill>
                <a:srgbClr val="000C14"/>
              </a:solidFill>
              <a:latin typeface="Arial"/>
              <a:ea typeface="Arial"/>
              <a:cs typeface="Arial"/>
              <a:sym typeface="Arial"/>
            </a:endParaRPr>
          </a:p>
        </p:txBody>
      </p:sp>
    </p:spTree>
    <p:extLst>
      <p:ext uri="{BB962C8B-B14F-4D97-AF65-F5344CB8AC3E}">
        <p14:creationId xmlns:p14="http://schemas.microsoft.com/office/powerpoint/2010/main" val="2554713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4" name="Google Shape;87;p6">
            <a:extLst>
              <a:ext uri="{FF2B5EF4-FFF2-40B4-BE49-F238E27FC236}">
                <a16:creationId xmlns:a16="http://schemas.microsoft.com/office/drawing/2014/main" id="{E0C5E6E2-43DF-844F-B196-0EDC68F9D007}"/>
              </a:ext>
            </a:extLst>
          </p:cNvPr>
          <p:cNvSpPr txBox="1"/>
          <p:nvPr/>
        </p:nvSpPr>
        <p:spPr>
          <a:xfrm>
            <a:off x="457200" y="1266775"/>
            <a:ext cx="8520600" cy="3416400"/>
          </a:xfrm>
          <a:prstGeom prst="rect">
            <a:avLst/>
          </a:prstGeom>
          <a:solidFill>
            <a:srgbClr val="00206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revenv</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user@users-computer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1" i="0" u="none" strike="noStrike" kern="0" cap="none" spc="0" normalizeH="0" baseline="0" noProof="0" dirty="0" err="1">
                <a:ln>
                  <a:noFill/>
                </a:ln>
                <a:solidFill>
                  <a:srgbClr val="FFAB40"/>
                </a:solidFill>
                <a:effectLst/>
                <a:uLnTx/>
                <a:uFillTx/>
                <a:latin typeface="Arial"/>
                <a:ea typeface="Arial"/>
                <a:cs typeface="Arial"/>
                <a:sym typeface="Arial"/>
              </a:rPr>
              <a:t>rev_folder</a:t>
            </a:r>
            <a:r>
              <a:rPr kumimoji="0" lang="en-US" sz="1400" b="1" i="0" u="none" strike="noStrike" kern="0" cap="none" spc="0" normalizeH="0" baseline="0" noProof="0" dirty="0">
                <a:ln>
                  <a:noFill/>
                </a:ln>
                <a:solidFill>
                  <a:srgbClr val="FFAB40"/>
                </a:solidFill>
                <a:effectLst/>
                <a:uLnTx/>
                <a:uFillTx/>
                <a:latin typeface="Arial"/>
                <a:ea typeface="Arial"/>
                <a:cs typeface="Arial"/>
                <a:sym typeface="Arial"/>
              </a:rPr>
              <a:t>$</a:t>
            </a:r>
            <a:r>
              <a:rPr kumimoji="0" lang="en-US" sz="1400" b="0" i="0" u="none" strike="noStrike" kern="0" cap="none" spc="0" normalizeH="0" baseline="0" noProof="0" dirty="0">
                <a:ln>
                  <a:noFill/>
                </a:ln>
                <a:solidFill>
                  <a:srgbClr val="FFAB40"/>
                </a:solidFill>
                <a:effectLst/>
                <a:uLnTx/>
                <a:uFillTx/>
                <a:latin typeface="Arial"/>
                <a:ea typeface="Arial"/>
                <a:cs typeface="Arial"/>
                <a:sym typeface="Arial"/>
              </a:rPr>
              <a:t> </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hsinfo</a:t>
            </a: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server name: NREL prod HSDS server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server state: READY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endpoint: https://</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developer.nrel.gov</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api</a:t>
            </a: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a:t>
            </a:r>
            <a:r>
              <a:rPr kumimoji="0" lang="en-US" sz="1400" b="0" i="0" u="none" strike="noStrike" kern="0" cap="none" spc="0" normalizeH="0" baseline="0" noProof="0" dirty="0" err="1">
                <a:ln>
                  <a:noFill/>
                </a:ln>
                <a:solidFill>
                  <a:srgbClr val="FFFFFF"/>
                </a:solidFill>
                <a:effectLst/>
                <a:uLnTx/>
                <a:uFillTx/>
                <a:latin typeface="Arial"/>
                <a:ea typeface="Arial"/>
                <a:cs typeface="Arial"/>
                <a:sym typeface="Arial"/>
              </a:rPr>
              <a:t>hsds</a:t>
            </a: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username: &lt;your username&gt;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password: &lt;the password&gt;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server version: 0.5</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node count: 8</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up: 5 hours 29 min 13 sec</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Arial"/>
                <a:cs typeface="Arial"/>
                <a:sym typeface="Arial"/>
              </a:rPr>
              <a:t>h5pyd version: 0.7.1</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5" name="Google Shape;86;p6">
            <a:extLst>
              <a:ext uri="{FF2B5EF4-FFF2-40B4-BE49-F238E27FC236}">
                <a16:creationId xmlns:a16="http://schemas.microsoft.com/office/drawing/2014/main" id="{9B0897EE-4961-4F4C-A20F-D354A7DEF8FE}"/>
              </a:ext>
            </a:extLst>
          </p:cNvPr>
          <p:cNvSpPr/>
          <p:nvPr/>
        </p:nvSpPr>
        <p:spPr>
          <a:xfrm>
            <a:off x="457200" y="751115"/>
            <a:ext cx="777291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dirty="0">
                <a:solidFill>
                  <a:srgbClr val="000000"/>
                </a:solidFill>
                <a:latin typeface="Arial"/>
                <a:ea typeface="Arial"/>
                <a:cs typeface="Arial"/>
                <a:sym typeface="Arial"/>
              </a:rPr>
              <a:t>Verify Access to AWS</a:t>
            </a:r>
            <a:endParaRPr sz="2000" b="0" i="1" u="none" strike="noStrike" cap="none" dirty="0">
              <a:solidFill>
                <a:srgbClr val="000C14"/>
              </a:solidFill>
              <a:latin typeface="Arial"/>
              <a:ea typeface="Arial"/>
              <a:cs typeface="Arial"/>
              <a:sym typeface="Arial"/>
            </a:endParaRPr>
          </a:p>
        </p:txBody>
      </p:sp>
    </p:spTree>
    <p:extLst>
      <p:ext uri="{BB962C8B-B14F-4D97-AF65-F5344CB8AC3E}">
        <p14:creationId xmlns:p14="http://schemas.microsoft.com/office/powerpoint/2010/main" val="331718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48251" y="3280833"/>
            <a:ext cx="2825750" cy="1661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4984339" y="3482354"/>
            <a:ext cx="2889662" cy="14600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noFill/>
        </p:spPr>
        <p:txBody>
          <a:bodyPr>
            <a:noAutofit/>
          </a:bodyPr>
          <a:lstStyle/>
          <a:p>
            <a:r>
              <a:rPr lang="en-US" sz="2800" dirty="0"/>
              <a:t>Integral Part of a Modeling Community</a:t>
            </a:r>
          </a:p>
        </p:txBody>
      </p:sp>
      <p:pic>
        <p:nvPicPr>
          <p:cNvPr id="4" name="Picture 3">
            <a:extLst>
              <a:ext uri="{FF2B5EF4-FFF2-40B4-BE49-F238E27FC236}">
                <a16:creationId xmlns:a16="http://schemas.microsoft.com/office/drawing/2014/main" id="{79B0EB52-C4FF-9749-8BCF-3393D78AC71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9661" b="8254"/>
          <a:stretch/>
        </p:blipFill>
        <p:spPr>
          <a:xfrm>
            <a:off x="615461" y="720332"/>
            <a:ext cx="7913077" cy="4222085"/>
          </a:xfrm>
          <a:prstGeom prst="rect">
            <a:avLst/>
          </a:prstGeom>
        </p:spPr>
      </p:pic>
    </p:spTree>
    <p:extLst>
      <p:ext uri="{BB962C8B-B14F-4D97-AF65-F5344CB8AC3E}">
        <p14:creationId xmlns:p14="http://schemas.microsoft.com/office/powerpoint/2010/main" val="2016767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9" name="Google Shape;94;p7">
            <a:extLst>
              <a:ext uri="{FF2B5EF4-FFF2-40B4-BE49-F238E27FC236}">
                <a16:creationId xmlns:a16="http://schemas.microsoft.com/office/drawing/2014/main" id="{6CA32110-B0D3-7B41-BD99-02D318107DE0}"/>
              </a:ext>
            </a:extLst>
          </p:cNvPr>
          <p:cNvSpPr/>
          <p:nvPr/>
        </p:nvSpPr>
        <p:spPr>
          <a:xfrm>
            <a:off x="419307" y="751115"/>
            <a:ext cx="7772913" cy="400110"/>
          </a:xfrm>
          <a:prstGeom prst="rect">
            <a:avLst/>
          </a:prstGeom>
          <a:noFill/>
          <a:ln>
            <a:noFill/>
          </a:ln>
        </p:spPr>
        <p:txBody>
          <a:bodyPr spcFirstLastPara="1" wrap="square" lIns="91425" tIns="45700" rIns="91425" bIns="45700" anchor="t" anchorCtr="0">
            <a:spAutoFit/>
          </a:bodyPr>
          <a:lstStyle/>
          <a:p>
            <a:pPr defTabSz="914400">
              <a:buClr>
                <a:srgbClr val="000000"/>
              </a:buClr>
              <a:buFont typeface="Arial"/>
              <a:buNone/>
            </a:pPr>
            <a:r>
              <a:rPr lang="en-US" sz="2000" i="1" kern="0">
                <a:solidFill>
                  <a:srgbClr val="000000"/>
                </a:solidFill>
                <a:latin typeface="Arial"/>
                <a:ea typeface="Arial"/>
                <a:cs typeface="Arial"/>
                <a:sym typeface="Arial"/>
              </a:rPr>
              <a:t>Verify reV Installation</a:t>
            </a:r>
            <a:endParaRPr sz="2000" i="1" kern="0">
              <a:solidFill>
                <a:srgbClr val="000C14"/>
              </a:solidFill>
              <a:latin typeface="Arial"/>
              <a:ea typeface="Arial"/>
              <a:cs typeface="Arial"/>
              <a:sym typeface="Arial"/>
            </a:endParaRPr>
          </a:p>
        </p:txBody>
      </p:sp>
      <p:sp>
        <p:nvSpPr>
          <p:cNvPr id="10" name="Google Shape;95;p7">
            <a:extLst>
              <a:ext uri="{FF2B5EF4-FFF2-40B4-BE49-F238E27FC236}">
                <a16:creationId xmlns:a16="http://schemas.microsoft.com/office/drawing/2014/main" id="{EF119BF3-6B6A-AA47-94CA-A85DB58E5681}"/>
              </a:ext>
            </a:extLst>
          </p:cNvPr>
          <p:cNvSpPr txBox="1"/>
          <p:nvPr/>
        </p:nvSpPr>
        <p:spPr>
          <a:xfrm>
            <a:off x="457200" y="1347039"/>
            <a:ext cx="8520600" cy="3416400"/>
          </a:xfrm>
          <a:prstGeom prst="rect">
            <a:avLst/>
          </a:prstGeom>
          <a:solidFill>
            <a:srgbClr val="00206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a:ln>
                  <a:noFill/>
                </a:ln>
                <a:solidFill>
                  <a:srgbClr val="FFAB40"/>
                </a:solidFill>
                <a:effectLst/>
                <a:uLnTx/>
                <a:uFillTx/>
                <a:latin typeface="Arial"/>
                <a:ea typeface="Arial"/>
                <a:cs typeface="Arial"/>
                <a:sym typeface="Arial"/>
              </a:rPr>
              <a:t>(revenv) user@users-computer:~/rev_folder$</a:t>
            </a:r>
            <a:r>
              <a:rPr kumimoji="0" lang="en-US" sz="1400" b="0" i="0" u="none" strike="noStrike" kern="0" cap="none" spc="0" normalizeH="0" baseline="0" noProof="0">
                <a:ln>
                  <a:noFill/>
                </a:ln>
                <a:solidFill>
                  <a:srgbClr val="FFAB40"/>
                </a:solidFill>
                <a:effectLst/>
                <a:uLnTx/>
                <a:uFillTx/>
                <a:latin typeface="Arial"/>
                <a:ea typeface="Arial"/>
                <a:cs typeface="Arial"/>
                <a:sym typeface="Arial"/>
              </a:rPr>
              <a:t> </a:t>
            </a: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reV --help</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Usage: reV [OPTIONS] COMMAND [ARGS]...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reV command line interface.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Options: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-n, --name STR			Job name. Default is "reV".</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-c, --config_file PATH			reV configuration file json for a single module.[required]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-v, --verbose			Flag to turn on debug logging. Default is not  verbose.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--help				Show this message and exit.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10788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5" name="Google Shape;102;p8">
            <a:extLst>
              <a:ext uri="{FF2B5EF4-FFF2-40B4-BE49-F238E27FC236}">
                <a16:creationId xmlns:a16="http://schemas.microsoft.com/office/drawing/2014/main" id="{F0E0BF61-ECC9-1B4C-95C1-54646FD93FE4}"/>
              </a:ext>
            </a:extLst>
          </p:cNvPr>
          <p:cNvSpPr/>
          <p:nvPr/>
        </p:nvSpPr>
        <p:spPr>
          <a:xfrm>
            <a:off x="457200" y="751115"/>
            <a:ext cx="7772913" cy="400110"/>
          </a:xfrm>
          <a:prstGeom prst="rect">
            <a:avLst/>
          </a:prstGeom>
          <a:noFill/>
          <a:ln>
            <a:noFill/>
          </a:ln>
        </p:spPr>
        <p:txBody>
          <a:bodyPr spcFirstLastPara="1" wrap="square" lIns="91425" tIns="45700" rIns="91425" bIns="45700" anchor="t" anchorCtr="0">
            <a:spAutoFit/>
          </a:bodyPr>
          <a:lstStyle/>
          <a:p>
            <a:pPr defTabSz="914400">
              <a:buClr>
                <a:srgbClr val="000000"/>
              </a:buClr>
              <a:buFont typeface="Arial"/>
              <a:buNone/>
            </a:pPr>
            <a:r>
              <a:rPr lang="en-US" sz="2000" i="1" kern="0" dirty="0">
                <a:solidFill>
                  <a:srgbClr val="000000"/>
                </a:solidFill>
                <a:latin typeface="Arial"/>
                <a:ea typeface="Arial"/>
                <a:cs typeface="Arial"/>
                <a:sym typeface="Arial"/>
              </a:rPr>
              <a:t>Verify </a:t>
            </a:r>
            <a:r>
              <a:rPr lang="en-US" sz="2000" i="1" kern="0" dirty="0" err="1">
                <a:solidFill>
                  <a:srgbClr val="000000"/>
                </a:solidFill>
                <a:latin typeface="Arial"/>
                <a:ea typeface="Arial"/>
                <a:cs typeface="Arial"/>
                <a:sym typeface="Arial"/>
              </a:rPr>
              <a:t>reV</a:t>
            </a:r>
            <a:r>
              <a:rPr lang="en-US" sz="2000" i="1" kern="0" dirty="0">
                <a:solidFill>
                  <a:srgbClr val="000000"/>
                </a:solidFill>
                <a:latin typeface="Arial"/>
                <a:ea typeface="Arial"/>
                <a:cs typeface="Arial"/>
                <a:sym typeface="Arial"/>
              </a:rPr>
              <a:t> Installation</a:t>
            </a:r>
            <a:endParaRPr sz="2000" i="1" kern="0" dirty="0">
              <a:solidFill>
                <a:srgbClr val="000C14"/>
              </a:solidFill>
              <a:latin typeface="Arial"/>
              <a:ea typeface="Arial"/>
              <a:cs typeface="Arial"/>
              <a:sym typeface="Arial"/>
            </a:endParaRPr>
          </a:p>
        </p:txBody>
      </p:sp>
      <p:sp>
        <p:nvSpPr>
          <p:cNvPr id="6" name="Google Shape;103;p8">
            <a:extLst>
              <a:ext uri="{FF2B5EF4-FFF2-40B4-BE49-F238E27FC236}">
                <a16:creationId xmlns:a16="http://schemas.microsoft.com/office/drawing/2014/main" id="{68706E5C-5C6B-A54E-B4F8-B5BE3C6BCCCA}"/>
              </a:ext>
            </a:extLst>
          </p:cNvPr>
          <p:cNvSpPr txBox="1"/>
          <p:nvPr/>
        </p:nvSpPr>
        <p:spPr>
          <a:xfrm>
            <a:off x="495093" y="1347039"/>
            <a:ext cx="8520600" cy="3416400"/>
          </a:xfrm>
          <a:prstGeom prst="rect">
            <a:avLst/>
          </a:prstGeom>
          <a:solidFill>
            <a:srgbClr val="00206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a:ln>
                  <a:noFill/>
                </a:ln>
                <a:solidFill>
                  <a:srgbClr val="FFAB40"/>
                </a:solidFill>
                <a:effectLst/>
                <a:uLnTx/>
                <a:uFillTx/>
                <a:latin typeface="Arial"/>
                <a:ea typeface="Arial"/>
                <a:cs typeface="Arial"/>
                <a:sym typeface="Arial"/>
              </a:rPr>
              <a:t>(revenv) user@users-computer:~/rev_folder$</a:t>
            </a:r>
            <a:r>
              <a:rPr kumimoji="0" lang="en-US" sz="1400" b="0" i="0" u="none" strike="noStrike" kern="0" cap="none" spc="0" normalizeH="0" baseline="0" noProof="0">
                <a:ln>
                  <a:noFill/>
                </a:ln>
                <a:solidFill>
                  <a:srgbClr val="FFAB40"/>
                </a:solidFill>
                <a:effectLst/>
                <a:uLnTx/>
                <a:uFillTx/>
                <a:latin typeface="Arial"/>
                <a:ea typeface="Arial"/>
                <a:cs typeface="Arial"/>
                <a:sym typeface="Arial"/>
              </a:rPr>
              <a:t> </a:t>
            </a: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reV --help</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Commands: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batch				Execute multiple steps in a reV analysis...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collect				Collect files from a job run on multiple nodes.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econ				Econ analysis (lcoe, single-owner, etc...).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generation			Generation analysis (pv, csp, windpower,...</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multi-year				Run reV multi year using the config file.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offshore				Offshore gen/econ aggregation with ORCA.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pipeline				Execute multiple steps in a reV analysis...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qa-qc				Run reV QA/QC using the config file.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rep-profiles			Run reV representative profiles using the config...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supply-curve			Run reV supply curve using the config file.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supply-curve-aggregation		Run reV supply curve aggregation using the...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527520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5" name="Google Shape;110;p9">
            <a:extLst>
              <a:ext uri="{FF2B5EF4-FFF2-40B4-BE49-F238E27FC236}">
                <a16:creationId xmlns:a16="http://schemas.microsoft.com/office/drawing/2014/main" id="{ECF93E49-BC68-0C43-B5AC-FB67528AA134}"/>
              </a:ext>
            </a:extLst>
          </p:cNvPr>
          <p:cNvSpPr/>
          <p:nvPr/>
        </p:nvSpPr>
        <p:spPr>
          <a:xfrm>
            <a:off x="457200" y="751115"/>
            <a:ext cx="7772913" cy="400110"/>
          </a:xfrm>
          <a:prstGeom prst="rect">
            <a:avLst/>
          </a:prstGeom>
          <a:noFill/>
          <a:ln>
            <a:noFill/>
          </a:ln>
        </p:spPr>
        <p:txBody>
          <a:bodyPr spcFirstLastPara="1" wrap="square" lIns="91425" tIns="45700" rIns="91425" bIns="45700" anchor="t" anchorCtr="0">
            <a:spAutoFit/>
          </a:bodyPr>
          <a:lstStyle/>
          <a:p>
            <a:pPr defTabSz="914400">
              <a:buClr>
                <a:srgbClr val="000000"/>
              </a:buClr>
              <a:buFont typeface="Arial"/>
              <a:buNone/>
            </a:pPr>
            <a:r>
              <a:rPr lang="en-US" sz="2000" i="1" kern="0" dirty="0">
                <a:solidFill>
                  <a:srgbClr val="000000"/>
                </a:solidFill>
                <a:latin typeface="Arial"/>
                <a:ea typeface="Arial"/>
                <a:cs typeface="Arial"/>
                <a:sym typeface="Arial"/>
              </a:rPr>
              <a:t>Use “</a:t>
            </a:r>
            <a:r>
              <a:rPr lang="en-US" sz="2000" i="1" kern="0" dirty="0" err="1">
                <a:solidFill>
                  <a:srgbClr val="000000"/>
                </a:solidFill>
                <a:latin typeface="Arial"/>
                <a:ea typeface="Arial"/>
                <a:cs typeface="Arial"/>
                <a:sym typeface="Arial"/>
              </a:rPr>
              <a:t>hsls</a:t>
            </a:r>
            <a:r>
              <a:rPr lang="en-US" sz="2000" i="1" kern="0" dirty="0">
                <a:solidFill>
                  <a:srgbClr val="000000"/>
                </a:solidFill>
                <a:latin typeface="Arial"/>
                <a:ea typeface="Arial"/>
                <a:cs typeface="Arial"/>
                <a:sym typeface="Arial"/>
              </a:rPr>
              <a:t>” CLI commands to browse AWS filesystem</a:t>
            </a:r>
            <a:endParaRPr sz="2000" i="1" kern="0" dirty="0">
              <a:solidFill>
                <a:srgbClr val="000C14"/>
              </a:solidFill>
              <a:latin typeface="Arial"/>
              <a:ea typeface="Arial"/>
              <a:cs typeface="Arial"/>
              <a:sym typeface="Arial"/>
            </a:endParaRPr>
          </a:p>
        </p:txBody>
      </p:sp>
      <p:sp>
        <p:nvSpPr>
          <p:cNvPr id="6" name="Google Shape;111;p9">
            <a:extLst>
              <a:ext uri="{FF2B5EF4-FFF2-40B4-BE49-F238E27FC236}">
                <a16:creationId xmlns:a16="http://schemas.microsoft.com/office/drawing/2014/main" id="{F45E935B-34A3-FC48-B19E-06AF5F2AEFF0}"/>
              </a:ext>
            </a:extLst>
          </p:cNvPr>
          <p:cNvSpPr txBox="1"/>
          <p:nvPr/>
        </p:nvSpPr>
        <p:spPr>
          <a:xfrm>
            <a:off x="495093" y="1347039"/>
            <a:ext cx="8520600" cy="3416400"/>
          </a:xfrm>
          <a:prstGeom prst="rect">
            <a:avLst/>
          </a:prstGeom>
          <a:solidFill>
            <a:srgbClr val="00206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a:ln>
                  <a:noFill/>
                </a:ln>
                <a:solidFill>
                  <a:srgbClr val="FFAB40"/>
                </a:solidFill>
                <a:effectLst/>
                <a:uLnTx/>
                <a:uFillTx/>
                <a:latin typeface="Arial"/>
                <a:ea typeface="Arial"/>
                <a:cs typeface="Arial"/>
                <a:sym typeface="Arial"/>
              </a:rPr>
              <a:t>(revenv) user@users-computer:~/rev_folder$</a:t>
            </a:r>
            <a:r>
              <a:rPr kumimoji="0" lang="en-US" sz="1400" b="0" i="0" u="none" strike="noStrike" kern="0" cap="none" spc="0" normalizeH="0" baseline="0" noProof="0">
                <a:ln>
                  <a:noFill/>
                </a:ln>
                <a:solidFill>
                  <a:srgbClr val="FFAB40"/>
                </a:solidFill>
                <a:effectLst/>
                <a:uLnTx/>
                <a:uFillTx/>
                <a:latin typeface="Arial"/>
                <a:ea typeface="Arial"/>
                <a:cs typeface="Arial"/>
                <a:sym typeface="Arial"/>
              </a:rPr>
              <a:t> </a:t>
            </a: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hsls /nrel/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nrel_admin                      folder   2017-08-20 15:46:58 /nrel/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nrel_admin                      folder   2019-10-01 08:08:23 /nrel/nsrdb</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nrel_admin                      folder   2020-06-10 15:14:46 /nrel/us-wave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nrel_admin                      domain   2017-08-20 16:06:29 /nrel/wtk-us.h5</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nrel_admin                      folder   2019-10-01 08:07:38 /nrel/wtk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5 items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a:ln>
                  <a:noFill/>
                </a:ln>
                <a:solidFill>
                  <a:srgbClr val="FFAB40"/>
                </a:solidFill>
                <a:effectLst/>
                <a:uLnTx/>
                <a:uFillTx/>
                <a:latin typeface="Arial"/>
                <a:ea typeface="Arial"/>
                <a:cs typeface="Arial"/>
                <a:sym typeface="Arial"/>
              </a:rPr>
              <a:t>(revenv) user@users-computer:~/rev_folder$</a:t>
            </a:r>
            <a:r>
              <a:rPr kumimoji="0" lang="en-US" sz="1400" b="0" i="0" u="none" strike="noStrike" kern="0" cap="none" spc="0" normalizeH="0" baseline="0" noProof="0">
                <a:ln>
                  <a:noFill/>
                </a:ln>
                <a:solidFill>
                  <a:srgbClr val="FFAB40"/>
                </a:solidFill>
                <a:effectLst/>
                <a:uLnTx/>
                <a:uFillTx/>
                <a:latin typeface="Arial"/>
                <a:ea typeface="Arial"/>
                <a:cs typeface="Arial"/>
                <a:sym typeface="Arial"/>
              </a:rPr>
              <a:t> </a:t>
            </a: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hsls /nrel/nsrdb/india/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nrel_admin                      folder   2020-05-27 10:21:44 /nrel/nsrdb/india/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nrel_admin                      domain   2020-07-24 10:23:47 /nrel/nsrdb/india/india_spectral_tmy.h5</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nrel_admin                      domain   2020-07-24 10:24:32 /nrel/nsrdb/india/nsrdb_india_2000.h5</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nrel_admin                      domain   2020-07-24 10:25:21 /nrel/nsrdb/india/nsrdb_india_2001.h5</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nrel_admin                      domain   2020-07-24 10:26:09 /nrel/nsrdb/india/nsrdb_india_2002.h5</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nrel_admin                      domain   2020-07-24 10:26:59 /nrel/nsrdb/india/nsrdb_india_2003.h5</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2652669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5" name="Google Shape;118;p10">
            <a:extLst>
              <a:ext uri="{FF2B5EF4-FFF2-40B4-BE49-F238E27FC236}">
                <a16:creationId xmlns:a16="http://schemas.microsoft.com/office/drawing/2014/main" id="{A73C9120-FCC3-5C4A-B9D7-A4A1C783E4A4}"/>
              </a:ext>
            </a:extLst>
          </p:cNvPr>
          <p:cNvSpPr/>
          <p:nvPr/>
        </p:nvSpPr>
        <p:spPr>
          <a:xfrm>
            <a:off x="457200" y="751115"/>
            <a:ext cx="7772913" cy="400110"/>
          </a:xfrm>
          <a:prstGeom prst="rect">
            <a:avLst/>
          </a:prstGeom>
          <a:noFill/>
          <a:ln>
            <a:noFill/>
          </a:ln>
        </p:spPr>
        <p:txBody>
          <a:bodyPr spcFirstLastPara="1" wrap="square" lIns="91425" tIns="45700" rIns="91425" bIns="45700" anchor="t" anchorCtr="0">
            <a:spAutoFit/>
          </a:bodyPr>
          <a:lstStyle/>
          <a:p>
            <a:pPr defTabSz="914400">
              <a:buClr>
                <a:srgbClr val="000000"/>
              </a:buClr>
              <a:buFont typeface="Arial"/>
              <a:buNone/>
            </a:pPr>
            <a:r>
              <a:rPr lang="en-US" sz="2000" i="1" kern="0" dirty="0">
                <a:solidFill>
                  <a:srgbClr val="000000"/>
                </a:solidFill>
                <a:latin typeface="Arial"/>
                <a:ea typeface="Arial"/>
                <a:cs typeface="Arial"/>
                <a:sym typeface="Arial"/>
              </a:rPr>
              <a:t>Use “</a:t>
            </a:r>
            <a:r>
              <a:rPr lang="en-US" sz="2000" i="1" kern="0" dirty="0" err="1">
                <a:solidFill>
                  <a:srgbClr val="000000"/>
                </a:solidFill>
                <a:latin typeface="Arial"/>
                <a:ea typeface="Arial"/>
                <a:cs typeface="Arial"/>
                <a:sym typeface="Arial"/>
              </a:rPr>
              <a:t>hsls</a:t>
            </a:r>
            <a:r>
              <a:rPr lang="en-US" sz="2000" i="1" kern="0" dirty="0">
                <a:solidFill>
                  <a:srgbClr val="000000"/>
                </a:solidFill>
                <a:latin typeface="Arial"/>
                <a:ea typeface="Arial"/>
                <a:cs typeface="Arial"/>
                <a:sym typeface="Arial"/>
              </a:rPr>
              <a:t>” to browse AWS datasets</a:t>
            </a:r>
            <a:endParaRPr sz="2000" i="1" kern="0" dirty="0">
              <a:solidFill>
                <a:srgbClr val="000C14"/>
              </a:solidFill>
              <a:latin typeface="Arial"/>
              <a:ea typeface="Arial"/>
              <a:cs typeface="Arial"/>
              <a:sym typeface="Arial"/>
            </a:endParaRPr>
          </a:p>
        </p:txBody>
      </p:sp>
      <p:sp>
        <p:nvSpPr>
          <p:cNvPr id="6" name="Google Shape;119;p10">
            <a:extLst>
              <a:ext uri="{FF2B5EF4-FFF2-40B4-BE49-F238E27FC236}">
                <a16:creationId xmlns:a16="http://schemas.microsoft.com/office/drawing/2014/main" id="{64316600-FF50-B04B-A356-E45479136F38}"/>
              </a:ext>
            </a:extLst>
          </p:cNvPr>
          <p:cNvSpPr txBox="1"/>
          <p:nvPr/>
        </p:nvSpPr>
        <p:spPr>
          <a:xfrm>
            <a:off x="495093" y="1347039"/>
            <a:ext cx="8520600" cy="3416400"/>
          </a:xfrm>
          <a:prstGeom prst="rect">
            <a:avLst/>
          </a:prstGeom>
          <a:solidFill>
            <a:srgbClr val="00206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1" i="0" u="none" strike="noStrike" kern="0" cap="none" spc="0" normalizeH="0" baseline="0" noProof="0">
                <a:ln>
                  <a:noFill/>
                </a:ln>
                <a:solidFill>
                  <a:srgbClr val="FFAB40"/>
                </a:solidFill>
                <a:effectLst/>
                <a:uLnTx/>
                <a:uFillTx/>
                <a:latin typeface="Arial"/>
                <a:ea typeface="Arial"/>
                <a:cs typeface="Arial"/>
                <a:sym typeface="Arial"/>
              </a:rPr>
              <a:t>(revenv) user@users-computer:~/rev_folder$</a:t>
            </a:r>
            <a:r>
              <a:rPr kumimoji="0" lang="en-US" sz="1400" b="0" i="0" u="none" strike="noStrike" kern="0" cap="none" spc="0" normalizeH="0" baseline="0" noProof="0">
                <a:ln>
                  <a:noFill/>
                </a:ln>
                <a:solidFill>
                  <a:srgbClr val="FFAB40"/>
                </a:solidFill>
                <a:effectLst/>
                <a:uLnTx/>
                <a:uFillTx/>
                <a:latin typeface="Arial"/>
                <a:ea typeface="Arial"/>
                <a:cs typeface="Arial"/>
                <a:sym typeface="Arial"/>
              </a:rPr>
              <a:t> </a:t>
            </a: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hsls /nrel/nsrdb/india/nsrdb_india_2000.h5</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 / Group</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clearsky_dhi Dataset {8784, 102300}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clearsky_dni Dataset {8784, 102300}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clearsky_ghi Dataset {8784, 102300}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coordinates Dataset {102300, 2}</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dew_point Dataset {8784, 102300}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dhi Dataset {8784, 102300}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dhi_perez Dataset {8784, 102300}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dni Dataset {8784, 102300}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dni_perez Dataset {8784, 102300}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fill_flag Dataset {8784, 102300}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ghi Dataset {8784, 102300}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ghi_perez Dataset {8784, 102300}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defTabSz="914400" eaLnBrk="1" fontAlgn="auto" latinLnBrk="0" hangingPunct="1">
              <a:lnSpc>
                <a:spcPct val="100000"/>
              </a:lnSpc>
              <a:spcBef>
                <a:spcPts val="0"/>
              </a:spcBef>
              <a:spcAft>
                <a:spcPts val="0"/>
              </a:spcAft>
              <a:buClr>
                <a:srgbClr val="595959"/>
              </a:buClr>
              <a:buSzPts val="18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13722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9" name="Google Shape;126;p11">
            <a:extLst>
              <a:ext uri="{FF2B5EF4-FFF2-40B4-BE49-F238E27FC236}">
                <a16:creationId xmlns:a16="http://schemas.microsoft.com/office/drawing/2014/main" id="{AA0B04AB-C72E-CA40-99BA-BE2F7BF2A53C}"/>
              </a:ext>
            </a:extLst>
          </p:cNvPr>
          <p:cNvSpPr/>
          <p:nvPr/>
        </p:nvSpPr>
        <p:spPr>
          <a:xfrm>
            <a:off x="457200" y="751115"/>
            <a:ext cx="7773000" cy="400200"/>
          </a:xfrm>
          <a:prstGeom prst="rect">
            <a:avLst/>
          </a:prstGeom>
          <a:noFill/>
          <a:ln>
            <a:noFill/>
          </a:ln>
        </p:spPr>
        <p:txBody>
          <a:bodyPr spcFirstLastPara="1" wrap="square" lIns="91425" tIns="45700" rIns="91425" bIns="45700" anchor="t" anchorCtr="0">
            <a:spAutoFit/>
          </a:bodyPr>
          <a:lstStyle/>
          <a:p>
            <a:pPr defTabSz="914400">
              <a:buClr>
                <a:srgbClr val="000000"/>
              </a:buClr>
              <a:buFont typeface="Arial"/>
              <a:buNone/>
            </a:pPr>
            <a:r>
              <a:rPr lang="en-US" sz="2000" i="1" kern="0">
                <a:solidFill>
                  <a:srgbClr val="000000"/>
                </a:solidFill>
                <a:latin typeface="Arial"/>
                <a:cs typeface="Arial"/>
                <a:sym typeface="Arial"/>
              </a:rPr>
              <a:t>T</a:t>
            </a:r>
            <a:r>
              <a:rPr lang="en-US" sz="2000" i="1" kern="0">
                <a:solidFill>
                  <a:srgbClr val="000000"/>
                </a:solidFill>
                <a:latin typeface="Arial"/>
                <a:ea typeface="Arial"/>
                <a:cs typeface="Arial"/>
                <a:sym typeface="Arial"/>
              </a:rPr>
              <a:t>ell reV wha</a:t>
            </a:r>
            <a:r>
              <a:rPr lang="en-US" sz="2000" i="1" kern="0">
                <a:solidFill>
                  <a:srgbClr val="000000"/>
                </a:solidFill>
                <a:latin typeface="Arial"/>
                <a:cs typeface="Arial"/>
                <a:sym typeface="Arial"/>
              </a:rPr>
              <a:t>t</a:t>
            </a:r>
            <a:r>
              <a:rPr lang="en-US" sz="2000" i="1" kern="0">
                <a:solidFill>
                  <a:srgbClr val="000000"/>
                </a:solidFill>
                <a:latin typeface="Arial"/>
                <a:ea typeface="Arial"/>
                <a:cs typeface="Arial"/>
                <a:sym typeface="Arial"/>
              </a:rPr>
              <a:t> to run</a:t>
            </a:r>
            <a:endParaRPr sz="2000" i="1" kern="0">
              <a:solidFill>
                <a:srgbClr val="000C14"/>
              </a:solidFill>
              <a:latin typeface="Arial"/>
              <a:ea typeface="Arial"/>
              <a:cs typeface="Arial"/>
              <a:sym typeface="Arial"/>
            </a:endParaRPr>
          </a:p>
        </p:txBody>
      </p:sp>
      <p:sp>
        <p:nvSpPr>
          <p:cNvPr id="10" name="Google Shape;127;p11">
            <a:extLst>
              <a:ext uri="{FF2B5EF4-FFF2-40B4-BE49-F238E27FC236}">
                <a16:creationId xmlns:a16="http://schemas.microsoft.com/office/drawing/2014/main" id="{5B3F3598-BC5A-784C-883E-4B7EE9CAEDDA}"/>
              </a:ext>
            </a:extLst>
          </p:cNvPr>
          <p:cNvSpPr txBox="1"/>
          <p:nvPr/>
        </p:nvSpPr>
        <p:spPr>
          <a:xfrm>
            <a:off x="495093" y="1347039"/>
            <a:ext cx="8520600" cy="3566482"/>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defTabSz="914400">
              <a:buClr>
                <a:srgbClr val="000000"/>
              </a:buClr>
              <a:buSzPts val="1100"/>
              <a:buFont typeface="Arial"/>
              <a:buNone/>
            </a:pPr>
            <a:r>
              <a:rPr lang="en-US" sz="1100" kern="0">
                <a:solidFill>
                  <a:srgbClr val="0B5394"/>
                </a:solidFill>
                <a:latin typeface="Arial"/>
                <a:cs typeface="Arial"/>
                <a:sym typeface="Arial"/>
              </a:rPr>
              <a:t>import</a:t>
            </a:r>
            <a:r>
              <a:rPr lang="en-US" sz="1100" kern="0">
                <a:solidFill>
                  <a:srgbClr val="000000"/>
                </a:solidFill>
                <a:latin typeface="Arial"/>
                <a:cs typeface="Arial"/>
                <a:sym typeface="Arial"/>
              </a:rPr>
              <a:t> json</a:t>
            </a:r>
            <a:endParaRPr sz="1100" kern="0">
              <a:solidFill>
                <a:srgbClr val="000000"/>
              </a:solidFill>
              <a:latin typeface="Arial"/>
              <a:cs typeface="Arial"/>
              <a:sym typeface="Arial"/>
            </a:endParaRPr>
          </a:p>
          <a:p>
            <a:pPr defTabSz="914400">
              <a:buClr>
                <a:srgbClr val="000000"/>
              </a:buClr>
              <a:buSzPts val="1100"/>
              <a:buFont typeface="Arial"/>
              <a:buNone/>
            </a:pPr>
            <a:r>
              <a:rPr lang="en-US" sz="1100" kern="0">
                <a:solidFill>
                  <a:srgbClr val="0B5394"/>
                </a:solidFill>
                <a:latin typeface="Arial"/>
                <a:cs typeface="Arial"/>
                <a:sym typeface="Arial"/>
              </a:rPr>
              <a:t>import</a:t>
            </a:r>
            <a:r>
              <a:rPr lang="en-US" sz="1100" kern="0">
                <a:solidFill>
                  <a:srgbClr val="000000"/>
                </a:solidFill>
                <a:latin typeface="Arial"/>
                <a:cs typeface="Arial"/>
                <a:sym typeface="Arial"/>
              </a:rPr>
              <a:t> os</a:t>
            </a:r>
            <a:endParaRPr sz="1100" kern="0">
              <a:solidFill>
                <a:srgbClr val="000000"/>
              </a:solidFill>
              <a:latin typeface="Arial"/>
              <a:cs typeface="Arial"/>
              <a:sym typeface="Arial"/>
            </a:endParaRPr>
          </a:p>
          <a:p>
            <a:pPr defTabSz="914400">
              <a:buClr>
                <a:srgbClr val="000000"/>
              </a:buClr>
              <a:buSzPts val="1100"/>
              <a:buFont typeface="Arial"/>
              <a:buNone/>
            </a:pPr>
            <a:endParaRPr sz="1100" kern="0">
              <a:solidFill>
                <a:srgbClr val="0B5394"/>
              </a:solidFill>
              <a:latin typeface="Arial"/>
              <a:cs typeface="Arial"/>
              <a:sym typeface="Arial"/>
            </a:endParaRPr>
          </a:p>
          <a:p>
            <a:pPr defTabSz="914400">
              <a:buClr>
                <a:srgbClr val="595959"/>
              </a:buClr>
              <a:buSzPts val="1800"/>
              <a:buFont typeface="Arial"/>
              <a:buNone/>
            </a:pPr>
            <a:r>
              <a:rPr lang="en-US" sz="1100" kern="0">
                <a:solidFill>
                  <a:srgbClr val="999999"/>
                </a:solidFill>
                <a:latin typeface="Arial"/>
                <a:cs typeface="Arial"/>
                <a:sym typeface="Arial"/>
              </a:rPr>
              <a:t># Find these parameters with the SAM SDKTool: </a:t>
            </a:r>
            <a:r>
              <a:rPr lang="en-US" sz="1100" u="sng" kern="0">
                <a:solidFill>
                  <a:srgbClr val="999999"/>
                </a:solidFill>
                <a:latin typeface="Arial"/>
                <a:cs typeface="Arial"/>
                <a:sym typeface="Arial"/>
                <a:hlinkClick r:id="rId3">
                  <a:extLst>
                    <a:ext uri="{A12FA001-AC4F-418D-AE19-62706E023703}">
                      <ahyp:hlinkClr xmlns:ahyp="http://schemas.microsoft.com/office/drawing/2018/hyperlinkcolor" val="tx"/>
                    </a:ext>
                  </a:extLst>
                </a:hlinkClick>
              </a:rPr>
              <a:t>https://sam.nrel.gov/software-development-kit-sdk.html</a:t>
            </a:r>
            <a:endParaRPr sz="1100" b="1" kern="0">
              <a:solidFill>
                <a:srgbClr val="999999"/>
              </a:solidFill>
              <a:latin typeface="Arial"/>
              <a:cs typeface="Arial"/>
              <a:sym typeface="Arial"/>
            </a:endParaRPr>
          </a:p>
          <a:p>
            <a:pPr defTabSz="914400">
              <a:buClr>
                <a:srgbClr val="000000"/>
              </a:buClr>
              <a:buSzPts val="1100"/>
              <a:buFont typeface="Arial"/>
              <a:buNone/>
            </a:pPr>
            <a:r>
              <a:rPr lang="en-US" sz="1100" kern="0">
                <a:solidFill>
                  <a:srgbClr val="000000"/>
                </a:solidFill>
                <a:latin typeface="Arial"/>
                <a:cs typeface="Arial"/>
                <a:sym typeface="Arial"/>
              </a:rPr>
              <a:t>sam_config = {</a:t>
            </a:r>
            <a:endParaRPr sz="1100" kern="0">
              <a:solidFill>
                <a:srgbClr val="000000"/>
              </a:solidFill>
              <a:latin typeface="Arial"/>
              <a:cs typeface="Arial"/>
              <a:sym typeface="Arial"/>
            </a:endParaRPr>
          </a:p>
          <a:p>
            <a:pPr defTabSz="914400">
              <a:buClr>
                <a:srgbClr val="000000"/>
              </a:buClr>
              <a:buSzPts val="1100"/>
              <a:buFont typeface="Arial"/>
              <a:buNone/>
            </a:pPr>
            <a:r>
              <a:rPr lang="en-US" sz="1100" kern="0">
                <a:solidFill>
                  <a:srgbClr val="0B5394"/>
                </a:solidFill>
                <a:latin typeface="Arial"/>
                <a:cs typeface="Arial"/>
                <a:sym typeface="Arial"/>
              </a:rPr>
              <a:t>  "array_type"</a:t>
            </a:r>
            <a:r>
              <a:rPr lang="en-US" sz="1100" kern="0">
                <a:solidFill>
                  <a:srgbClr val="000000"/>
                </a:solidFill>
                <a:latin typeface="Arial"/>
                <a:cs typeface="Arial"/>
                <a:sym typeface="Arial"/>
              </a:rPr>
              <a:t>:</a:t>
            </a:r>
            <a:r>
              <a:rPr lang="en-US" sz="1100" kern="0">
                <a:solidFill>
                  <a:srgbClr val="0B5394"/>
                </a:solidFill>
                <a:latin typeface="Arial"/>
                <a:cs typeface="Arial"/>
                <a:sym typeface="Arial"/>
              </a:rPr>
              <a:t> </a:t>
            </a:r>
            <a:r>
              <a:rPr lang="en-US" sz="1100" kern="0">
                <a:solidFill>
                  <a:srgbClr val="CC0000"/>
                </a:solidFill>
                <a:latin typeface="Arial"/>
                <a:cs typeface="Arial"/>
                <a:sym typeface="Arial"/>
              </a:rPr>
              <a:t>2</a:t>
            </a:r>
            <a:r>
              <a:rPr lang="en-US" sz="1100" kern="0">
                <a:solidFill>
                  <a:srgbClr val="000000"/>
                </a:solidFill>
                <a:latin typeface="Arial"/>
                <a:cs typeface="Arial"/>
                <a:sym typeface="Arial"/>
              </a:rPr>
              <a:t>,</a:t>
            </a:r>
            <a:endParaRPr sz="1100" kern="0">
              <a:solidFill>
                <a:srgbClr val="000000"/>
              </a:solidFill>
              <a:latin typeface="Arial"/>
              <a:cs typeface="Arial"/>
              <a:sym typeface="Arial"/>
            </a:endParaRPr>
          </a:p>
          <a:p>
            <a:pPr defTabSz="914400">
              <a:buClr>
                <a:srgbClr val="000000"/>
              </a:buClr>
              <a:buSzPts val="1100"/>
              <a:buFont typeface="Arial"/>
              <a:buNone/>
            </a:pPr>
            <a:r>
              <a:rPr lang="en-US" sz="1100" kern="0">
                <a:solidFill>
                  <a:srgbClr val="0B5394"/>
                </a:solidFill>
                <a:latin typeface="Arial"/>
                <a:cs typeface="Arial"/>
                <a:sym typeface="Arial"/>
              </a:rPr>
              <a:t>  "azimuth"</a:t>
            </a:r>
            <a:r>
              <a:rPr lang="en-US" sz="1100" kern="0">
                <a:solidFill>
                  <a:srgbClr val="000000"/>
                </a:solidFill>
                <a:latin typeface="Arial"/>
                <a:cs typeface="Arial"/>
                <a:sym typeface="Arial"/>
              </a:rPr>
              <a:t>:</a:t>
            </a:r>
            <a:r>
              <a:rPr lang="en-US" sz="1100" kern="0">
                <a:solidFill>
                  <a:srgbClr val="0B5394"/>
                </a:solidFill>
                <a:latin typeface="Arial"/>
                <a:cs typeface="Arial"/>
                <a:sym typeface="Arial"/>
              </a:rPr>
              <a:t> </a:t>
            </a:r>
            <a:r>
              <a:rPr lang="en-US" sz="1100" kern="0">
                <a:solidFill>
                  <a:srgbClr val="CC0000"/>
                </a:solidFill>
                <a:latin typeface="Arial"/>
                <a:cs typeface="Arial"/>
                <a:sym typeface="Arial"/>
              </a:rPr>
              <a:t>180</a:t>
            </a:r>
            <a:r>
              <a:rPr lang="en-US" sz="1100" kern="0">
                <a:solidFill>
                  <a:srgbClr val="000000"/>
                </a:solidFill>
                <a:latin typeface="Arial"/>
                <a:cs typeface="Arial"/>
                <a:sym typeface="Arial"/>
              </a:rPr>
              <a:t>,</a:t>
            </a:r>
            <a:endParaRPr sz="1100" kern="0">
              <a:solidFill>
                <a:srgbClr val="0B5394"/>
              </a:solidFill>
              <a:latin typeface="Arial"/>
              <a:cs typeface="Arial"/>
              <a:sym typeface="Arial"/>
            </a:endParaRPr>
          </a:p>
          <a:p>
            <a:pPr defTabSz="914400">
              <a:buClr>
                <a:srgbClr val="000000"/>
              </a:buClr>
              <a:buSzPts val="1100"/>
              <a:buFont typeface="Arial"/>
              <a:buNone/>
            </a:pPr>
            <a:r>
              <a:rPr lang="en-US" sz="1100" kern="0">
                <a:solidFill>
                  <a:srgbClr val="0B5394"/>
                </a:solidFill>
                <a:latin typeface="Arial"/>
                <a:cs typeface="Arial"/>
                <a:sym typeface="Arial"/>
              </a:rPr>
              <a:t>  "dc_ac_ratio"</a:t>
            </a:r>
            <a:r>
              <a:rPr lang="en-US" sz="1100" kern="0">
                <a:solidFill>
                  <a:srgbClr val="000000"/>
                </a:solidFill>
                <a:latin typeface="Arial"/>
                <a:cs typeface="Arial"/>
                <a:sym typeface="Arial"/>
              </a:rPr>
              <a:t>:</a:t>
            </a:r>
            <a:r>
              <a:rPr lang="en-US" sz="1100" kern="0">
                <a:solidFill>
                  <a:srgbClr val="0B5394"/>
                </a:solidFill>
                <a:latin typeface="Arial"/>
                <a:cs typeface="Arial"/>
                <a:sym typeface="Arial"/>
              </a:rPr>
              <a:t> </a:t>
            </a:r>
            <a:r>
              <a:rPr lang="en-US" sz="1100" kern="0">
                <a:solidFill>
                  <a:srgbClr val="CC0000"/>
                </a:solidFill>
                <a:latin typeface="Arial"/>
                <a:cs typeface="Arial"/>
                <a:sym typeface="Arial"/>
              </a:rPr>
              <a:t>1.3</a:t>
            </a:r>
            <a:r>
              <a:rPr lang="en-US" sz="1100" kern="0">
                <a:solidFill>
                  <a:srgbClr val="000000"/>
                </a:solidFill>
                <a:latin typeface="Arial"/>
                <a:cs typeface="Arial"/>
                <a:sym typeface="Arial"/>
              </a:rPr>
              <a:t>,</a:t>
            </a:r>
            <a:endParaRPr sz="1100" kern="0">
              <a:solidFill>
                <a:srgbClr val="0B5394"/>
              </a:solidFill>
              <a:latin typeface="Arial"/>
              <a:cs typeface="Arial"/>
              <a:sym typeface="Arial"/>
            </a:endParaRPr>
          </a:p>
          <a:p>
            <a:pPr defTabSz="914400">
              <a:buClr>
                <a:srgbClr val="000000"/>
              </a:buClr>
              <a:buSzPts val="1100"/>
              <a:buFont typeface="Arial"/>
              <a:buNone/>
            </a:pPr>
            <a:r>
              <a:rPr lang="en-US" sz="1100" kern="0">
                <a:solidFill>
                  <a:srgbClr val="0B5394"/>
                </a:solidFill>
                <a:latin typeface="Arial"/>
                <a:cs typeface="Arial"/>
                <a:sym typeface="Arial"/>
              </a:rPr>
              <a:t>  "gcr"</a:t>
            </a:r>
            <a:r>
              <a:rPr lang="en-US" sz="1100" kern="0">
                <a:solidFill>
                  <a:srgbClr val="000000"/>
                </a:solidFill>
                <a:latin typeface="Arial"/>
                <a:cs typeface="Arial"/>
                <a:sym typeface="Arial"/>
              </a:rPr>
              <a:t>:</a:t>
            </a:r>
            <a:r>
              <a:rPr lang="en-US" sz="1100" kern="0">
                <a:solidFill>
                  <a:srgbClr val="0B5394"/>
                </a:solidFill>
                <a:latin typeface="Arial"/>
                <a:cs typeface="Arial"/>
                <a:sym typeface="Arial"/>
              </a:rPr>
              <a:t> </a:t>
            </a:r>
            <a:r>
              <a:rPr lang="en-US" sz="1100" kern="0">
                <a:solidFill>
                  <a:srgbClr val="CC0000"/>
                </a:solidFill>
                <a:latin typeface="Arial"/>
                <a:cs typeface="Arial"/>
                <a:sym typeface="Arial"/>
              </a:rPr>
              <a:t>0.4</a:t>
            </a:r>
            <a:r>
              <a:rPr lang="en-US" sz="1100" kern="0">
                <a:solidFill>
                  <a:srgbClr val="000000"/>
                </a:solidFill>
                <a:latin typeface="Arial"/>
                <a:cs typeface="Arial"/>
                <a:sym typeface="Arial"/>
              </a:rPr>
              <a:t>,</a:t>
            </a:r>
            <a:endParaRPr sz="1100" kern="0">
              <a:solidFill>
                <a:srgbClr val="0B5394"/>
              </a:solidFill>
              <a:latin typeface="Arial"/>
              <a:cs typeface="Arial"/>
              <a:sym typeface="Arial"/>
            </a:endParaRPr>
          </a:p>
          <a:p>
            <a:pPr defTabSz="914400">
              <a:buClr>
                <a:srgbClr val="000000"/>
              </a:buClr>
              <a:buSzPts val="1100"/>
              <a:buFont typeface="Arial"/>
              <a:buNone/>
            </a:pPr>
            <a:r>
              <a:rPr lang="en-US" sz="1100" kern="0">
                <a:solidFill>
                  <a:srgbClr val="0B5394"/>
                </a:solidFill>
                <a:latin typeface="Arial"/>
                <a:cs typeface="Arial"/>
                <a:sym typeface="Arial"/>
              </a:rPr>
              <a:t>  "inv_eff"</a:t>
            </a:r>
            <a:r>
              <a:rPr lang="en-US" sz="1100" kern="0">
                <a:solidFill>
                  <a:srgbClr val="000000"/>
                </a:solidFill>
                <a:latin typeface="Arial"/>
                <a:cs typeface="Arial"/>
                <a:sym typeface="Arial"/>
              </a:rPr>
              <a:t>:</a:t>
            </a:r>
            <a:r>
              <a:rPr lang="en-US" sz="1100" kern="0">
                <a:solidFill>
                  <a:srgbClr val="0B5394"/>
                </a:solidFill>
                <a:latin typeface="Arial"/>
                <a:cs typeface="Arial"/>
                <a:sym typeface="Arial"/>
              </a:rPr>
              <a:t> </a:t>
            </a:r>
            <a:r>
              <a:rPr lang="en-US" sz="1100" kern="0">
                <a:solidFill>
                  <a:srgbClr val="CC0000"/>
                </a:solidFill>
                <a:latin typeface="Arial"/>
                <a:cs typeface="Arial"/>
                <a:sym typeface="Arial"/>
              </a:rPr>
              <a:t>96</a:t>
            </a:r>
            <a:r>
              <a:rPr lang="en-US" sz="1100" kern="0">
                <a:solidFill>
                  <a:srgbClr val="000000"/>
                </a:solidFill>
                <a:latin typeface="Arial"/>
                <a:cs typeface="Arial"/>
                <a:sym typeface="Arial"/>
              </a:rPr>
              <a:t>,</a:t>
            </a:r>
            <a:endParaRPr sz="1100" kern="0">
              <a:solidFill>
                <a:srgbClr val="0B5394"/>
              </a:solidFill>
              <a:latin typeface="Arial"/>
              <a:cs typeface="Arial"/>
              <a:sym typeface="Arial"/>
            </a:endParaRPr>
          </a:p>
          <a:p>
            <a:pPr defTabSz="914400">
              <a:buClr>
                <a:srgbClr val="000000"/>
              </a:buClr>
              <a:buSzPts val="1100"/>
              <a:buFont typeface="Arial"/>
              <a:buNone/>
            </a:pPr>
            <a:r>
              <a:rPr lang="en-US" sz="1100" kern="0">
                <a:solidFill>
                  <a:srgbClr val="0B5394"/>
                </a:solidFill>
                <a:latin typeface="Arial"/>
                <a:cs typeface="Arial"/>
                <a:sym typeface="Arial"/>
              </a:rPr>
              <a:t>  "losses"</a:t>
            </a:r>
            <a:r>
              <a:rPr lang="en-US" sz="1100" kern="0">
                <a:solidFill>
                  <a:srgbClr val="000000"/>
                </a:solidFill>
                <a:latin typeface="Arial"/>
                <a:cs typeface="Arial"/>
                <a:sym typeface="Arial"/>
              </a:rPr>
              <a:t>:</a:t>
            </a:r>
            <a:r>
              <a:rPr lang="en-US" sz="1100" kern="0">
                <a:solidFill>
                  <a:srgbClr val="0B5394"/>
                </a:solidFill>
                <a:latin typeface="Arial"/>
                <a:cs typeface="Arial"/>
                <a:sym typeface="Arial"/>
              </a:rPr>
              <a:t> </a:t>
            </a:r>
            <a:r>
              <a:rPr lang="en-US" sz="1100" kern="0">
                <a:solidFill>
                  <a:srgbClr val="CC0000"/>
                </a:solidFill>
                <a:latin typeface="Arial"/>
                <a:cs typeface="Arial"/>
                <a:sym typeface="Arial"/>
              </a:rPr>
              <a:t>14.07566</a:t>
            </a:r>
            <a:r>
              <a:rPr lang="en-US" sz="1100" kern="0">
                <a:solidFill>
                  <a:srgbClr val="000000"/>
                </a:solidFill>
                <a:latin typeface="Arial"/>
                <a:cs typeface="Arial"/>
                <a:sym typeface="Arial"/>
              </a:rPr>
              <a:t>,</a:t>
            </a:r>
            <a:endParaRPr sz="1100" kern="0">
              <a:solidFill>
                <a:srgbClr val="CC0000"/>
              </a:solidFill>
              <a:latin typeface="Arial"/>
              <a:cs typeface="Arial"/>
              <a:sym typeface="Arial"/>
            </a:endParaRPr>
          </a:p>
          <a:p>
            <a:pPr defTabSz="914400">
              <a:buClr>
                <a:srgbClr val="000000"/>
              </a:buClr>
              <a:buSzPts val="1100"/>
              <a:buFont typeface="Arial"/>
              <a:buNone/>
            </a:pPr>
            <a:r>
              <a:rPr lang="en-US" sz="1100" kern="0">
                <a:solidFill>
                  <a:srgbClr val="0B5394"/>
                </a:solidFill>
                <a:latin typeface="Arial"/>
                <a:cs typeface="Arial"/>
                <a:sym typeface="Arial"/>
              </a:rPr>
              <a:t>  "module_type"</a:t>
            </a:r>
            <a:r>
              <a:rPr lang="en-US" sz="1100" kern="0">
                <a:solidFill>
                  <a:srgbClr val="000000"/>
                </a:solidFill>
                <a:latin typeface="Arial"/>
                <a:cs typeface="Arial"/>
                <a:sym typeface="Arial"/>
              </a:rPr>
              <a:t>:</a:t>
            </a:r>
            <a:r>
              <a:rPr lang="en-US" sz="1100" kern="0">
                <a:solidFill>
                  <a:srgbClr val="0B5394"/>
                </a:solidFill>
                <a:latin typeface="Arial"/>
                <a:cs typeface="Arial"/>
                <a:sym typeface="Arial"/>
              </a:rPr>
              <a:t> </a:t>
            </a:r>
            <a:r>
              <a:rPr lang="en-US" sz="1100" kern="0">
                <a:solidFill>
                  <a:srgbClr val="CC0000"/>
                </a:solidFill>
                <a:latin typeface="Arial"/>
                <a:cs typeface="Arial"/>
                <a:sym typeface="Arial"/>
              </a:rPr>
              <a:t>0</a:t>
            </a:r>
            <a:r>
              <a:rPr lang="en-US" sz="1100" kern="0">
                <a:solidFill>
                  <a:srgbClr val="000000"/>
                </a:solidFill>
                <a:latin typeface="Arial"/>
                <a:cs typeface="Arial"/>
                <a:sym typeface="Arial"/>
              </a:rPr>
              <a:t>,</a:t>
            </a:r>
            <a:endParaRPr sz="1100" kern="0">
              <a:solidFill>
                <a:srgbClr val="CC0000"/>
              </a:solidFill>
              <a:latin typeface="Arial"/>
              <a:cs typeface="Arial"/>
              <a:sym typeface="Arial"/>
            </a:endParaRPr>
          </a:p>
          <a:p>
            <a:pPr defTabSz="914400">
              <a:buClr>
                <a:srgbClr val="000000"/>
              </a:buClr>
              <a:buSzPts val="1100"/>
              <a:buFont typeface="Arial"/>
              <a:buNone/>
            </a:pPr>
            <a:r>
              <a:rPr lang="en-US" sz="1100" kern="0">
                <a:solidFill>
                  <a:srgbClr val="0B5394"/>
                </a:solidFill>
                <a:latin typeface="Arial"/>
                <a:cs typeface="Arial"/>
                <a:sym typeface="Arial"/>
              </a:rPr>
              <a:t>  "system_capacity"</a:t>
            </a:r>
            <a:r>
              <a:rPr lang="en-US" sz="1100" kern="0">
                <a:solidFill>
                  <a:srgbClr val="000000"/>
                </a:solidFill>
                <a:latin typeface="Arial"/>
                <a:cs typeface="Arial"/>
                <a:sym typeface="Arial"/>
              </a:rPr>
              <a:t>:</a:t>
            </a:r>
            <a:r>
              <a:rPr lang="en-US" sz="1100" kern="0">
                <a:solidFill>
                  <a:srgbClr val="0B5394"/>
                </a:solidFill>
                <a:latin typeface="Arial"/>
                <a:cs typeface="Arial"/>
                <a:sym typeface="Arial"/>
              </a:rPr>
              <a:t> </a:t>
            </a:r>
            <a:r>
              <a:rPr lang="en-US" sz="1100" kern="0">
                <a:solidFill>
                  <a:srgbClr val="CC0000"/>
                </a:solidFill>
                <a:latin typeface="Arial"/>
                <a:cs typeface="Arial"/>
                <a:sym typeface="Arial"/>
              </a:rPr>
              <a:t>20000</a:t>
            </a:r>
            <a:r>
              <a:rPr lang="en-US" sz="1100" kern="0">
                <a:solidFill>
                  <a:srgbClr val="000000"/>
                </a:solidFill>
                <a:latin typeface="Arial"/>
                <a:cs typeface="Arial"/>
                <a:sym typeface="Arial"/>
              </a:rPr>
              <a:t>,</a:t>
            </a:r>
            <a:endParaRPr sz="1100" kern="0">
              <a:solidFill>
                <a:srgbClr val="CC0000"/>
              </a:solidFill>
              <a:latin typeface="Arial"/>
              <a:cs typeface="Arial"/>
              <a:sym typeface="Arial"/>
            </a:endParaRPr>
          </a:p>
          <a:p>
            <a:pPr defTabSz="914400">
              <a:buClr>
                <a:srgbClr val="000000"/>
              </a:buClr>
              <a:buSzPts val="1100"/>
              <a:buFont typeface="Arial"/>
              <a:buNone/>
            </a:pPr>
            <a:r>
              <a:rPr lang="en-US" sz="1100" kern="0">
                <a:solidFill>
                  <a:srgbClr val="0B5394"/>
                </a:solidFill>
                <a:latin typeface="Arial"/>
                <a:cs typeface="Arial"/>
                <a:sym typeface="Arial"/>
              </a:rPr>
              <a:t>  "variable_operating_cost"</a:t>
            </a:r>
            <a:r>
              <a:rPr lang="en-US" sz="1100" kern="0">
                <a:solidFill>
                  <a:srgbClr val="000000"/>
                </a:solidFill>
                <a:latin typeface="Arial"/>
                <a:cs typeface="Arial"/>
                <a:sym typeface="Arial"/>
              </a:rPr>
              <a:t>:</a:t>
            </a:r>
            <a:r>
              <a:rPr lang="en-US" sz="1100" kern="0">
                <a:solidFill>
                  <a:srgbClr val="0B5394"/>
                </a:solidFill>
                <a:latin typeface="Arial"/>
                <a:cs typeface="Arial"/>
                <a:sym typeface="Arial"/>
              </a:rPr>
              <a:t> </a:t>
            </a:r>
            <a:r>
              <a:rPr lang="en-US" sz="1100" kern="0">
                <a:solidFill>
                  <a:srgbClr val="CC0000"/>
                </a:solidFill>
                <a:latin typeface="Arial"/>
                <a:cs typeface="Arial"/>
                <a:sym typeface="Arial"/>
              </a:rPr>
              <a:t>0</a:t>
            </a:r>
            <a:endParaRPr sz="1100" kern="0">
              <a:solidFill>
                <a:srgbClr val="CC0000"/>
              </a:solidFill>
              <a:latin typeface="Arial"/>
              <a:cs typeface="Arial"/>
              <a:sym typeface="Arial"/>
            </a:endParaRPr>
          </a:p>
          <a:p>
            <a:pPr defTabSz="914400">
              <a:buClr>
                <a:srgbClr val="000000"/>
              </a:buClr>
              <a:buSzPts val="1100"/>
              <a:buFont typeface="Arial"/>
              <a:buNone/>
            </a:pPr>
            <a:r>
              <a:rPr lang="en-US" sz="1100" kern="0">
                <a:solidFill>
                  <a:srgbClr val="000000"/>
                </a:solidFill>
                <a:latin typeface="Arial"/>
                <a:cs typeface="Arial"/>
                <a:sym typeface="Arial"/>
              </a:rPr>
              <a:t>}</a:t>
            </a:r>
            <a:endParaRPr sz="1100" kern="0">
              <a:solidFill>
                <a:srgbClr val="000000"/>
              </a:solidFill>
              <a:latin typeface="Arial"/>
              <a:cs typeface="Arial"/>
              <a:sym typeface="Arial"/>
            </a:endParaRPr>
          </a:p>
          <a:p>
            <a:pPr defTabSz="914400">
              <a:buClr>
                <a:srgbClr val="000000"/>
              </a:buClr>
              <a:buSzPts val="1100"/>
              <a:buFont typeface="Arial"/>
              <a:buNone/>
            </a:pPr>
            <a:endParaRPr sz="1100" kern="0">
              <a:solidFill>
                <a:srgbClr val="0B5394"/>
              </a:solidFill>
              <a:latin typeface="Arial"/>
              <a:cs typeface="Arial"/>
              <a:sym typeface="Arial"/>
            </a:endParaRPr>
          </a:p>
          <a:p>
            <a:pPr defTabSz="914400">
              <a:buClr>
                <a:srgbClr val="595959"/>
              </a:buClr>
              <a:buSzPts val="1800"/>
              <a:buFont typeface="Arial"/>
              <a:buNone/>
            </a:pPr>
            <a:r>
              <a:rPr lang="en-US" sz="1100" kern="0">
                <a:solidFill>
                  <a:srgbClr val="999999"/>
                </a:solidFill>
                <a:latin typeface="Arial"/>
                <a:cs typeface="Arial"/>
                <a:sym typeface="Arial"/>
              </a:rPr>
              <a:t># Write as a json</a:t>
            </a:r>
            <a:endParaRPr sz="1100" kern="0">
              <a:solidFill>
                <a:srgbClr val="0B5394"/>
              </a:solidFill>
              <a:latin typeface="Arial"/>
              <a:cs typeface="Arial"/>
              <a:sym typeface="Arial"/>
            </a:endParaRPr>
          </a:p>
          <a:p>
            <a:pPr defTabSz="914400">
              <a:buClr>
                <a:srgbClr val="000000"/>
              </a:buClr>
              <a:buSzPts val="1100"/>
              <a:buFont typeface="Arial"/>
              <a:buNone/>
            </a:pPr>
            <a:r>
              <a:rPr lang="en-US" sz="1100" kern="0">
                <a:solidFill>
                  <a:srgbClr val="000000"/>
                </a:solidFill>
                <a:latin typeface="Arial"/>
                <a:cs typeface="Arial"/>
                <a:sym typeface="Arial"/>
              </a:rPr>
              <a:t>config_path = os.path.expanduser(</a:t>
            </a:r>
            <a:r>
              <a:rPr lang="en-US" sz="1100" kern="0">
                <a:solidFill>
                  <a:srgbClr val="38761D"/>
                </a:solidFill>
                <a:latin typeface="Arial"/>
                <a:cs typeface="Arial"/>
                <a:sym typeface="Arial"/>
              </a:rPr>
              <a:t>“~/rev_folder”</a:t>
            </a:r>
            <a:r>
              <a:rPr lang="en-US" sz="1100" kern="0">
                <a:solidFill>
                  <a:srgbClr val="000000"/>
                </a:solidFill>
                <a:latin typeface="Arial"/>
                <a:cs typeface="Arial"/>
                <a:sym typeface="Arial"/>
              </a:rPr>
              <a:t>)</a:t>
            </a:r>
            <a:endParaRPr sz="1100" kern="0">
              <a:solidFill>
                <a:srgbClr val="000000"/>
              </a:solidFill>
              <a:latin typeface="Arial"/>
              <a:cs typeface="Arial"/>
              <a:sym typeface="Arial"/>
            </a:endParaRPr>
          </a:p>
          <a:p>
            <a:pPr defTabSz="914400">
              <a:buClr>
                <a:srgbClr val="000000"/>
              </a:buClr>
              <a:buSzPts val="1100"/>
              <a:buFont typeface="Arial"/>
              <a:buNone/>
            </a:pPr>
            <a:r>
              <a:rPr lang="en-US" sz="1100" kern="0">
                <a:solidFill>
                  <a:srgbClr val="0B5394"/>
                </a:solidFill>
                <a:latin typeface="Arial"/>
                <a:cs typeface="Arial"/>
                <a:sym typeface="Arial"/>
              </a:rPr>
              <a:t>with </a:t>
            </a:r>
            <a:r>
              <a:rPr lang="en-US" sz="1100" kern="0">
                <a:solidFill>
                  <a:srgbClr val="BF9000"/>
                </a:solidFill>
                <a:latin typeface="Arial"/>
                <a:cs typeface="Arial"/>
                <a:sym typeface="Arial"/>
              </a:rPr>
              <a:t>open</a:t>
            </a:r>
            <a:r>
              <a:rPr lang="en-US" sz="1100" kern="0">
                <a:solidFill>
                  <a:srgbClr val="000000"/>
                </a:solidFill>
                <a:latin typeface="Arial"/>
                <a:cs typeface="Arial"/>
                <a:sym typeface="Arial"/>
              </a:rPr>
              <a:t>(config_path, </a:t>
            </a:r>
            <a:r>
              <a:rPr lang="en-US" sz="1100" kern="0">
                <a:solidFill>
                  <a:srgbClr val="38761D"/>
                </a:solidFill>
                <a:latin typeface="Arial"/>
                <a:cs typeface="Arial"/>
                <a:sym typeface="Arial"/>
              </a:rPr>
              <a:t>"w"</a:t>
            </a:r>
            <a:r>
              <a:rPr lang="en-US" sz="1100" kern="0">
                <a:solidFill>
                  <a:srgbClr val="000000"/>
                </a:solidFill>
                <a:latin typeface="Arial"/>
                <a:cs typeface="Arial"/>
                <a:sym typeface="Arial"/>
              </a:rPr>
              <a:t>)</a:t>
            </a:r>
            <a:r>
              <a:rPr lang="en-US" sz="1100" kern="0">
                <a:solidFill>
                  <a:srgbClr val="0B5394"/>
                </a:solidFill>
                <a:latin typeface="Arial"/>
                <a:cs typeface="Arial"/>
                <a:sym typeface="Arial"/>
              </a:rPr>
              <a:t> as </a:t>
            </a:r>
            <a:r>
              <a:rPr lang="en-US" sz="1100" kern="0">
                <a:solidFill>
                  <a:srgbClr val="000000"/>
                </a:solidFill>
                <a:latin typeface="Arial"/>
                <a:cs typeface="Arial"/>
                <a:sym typeface="Arial"/>
              </a:rPr>
              <a:t>file</a:t>
            </a:r>
            <a:r>
              <a:rPr lang="en-US" sz="1100" kern="0">
                <a:solidFill>
                  <a:srgbClr val="0B5394"/>
                </a:solidFill>
                <a:latin typeface="Arial"/>
                <a:cs typeface="Arial"/>
                <a:sym typeface="Arial"/>
              </a:rPr>
              <a:t>:</a:t>
            </a:r>
            <a:endParaRPr sz="1100" kern="0">
              <a:solidFill>
                <a:srgbClr val="0B5394"/>
              </a:solidFill>
              <a:latin typeface="Arial"/>
              <a:cs typeface="Arial"/>
              <a:sym typeface="Arial"/>
            </a:endParaRPr>
          </a:p>
          <a:p>
            <a:pPr defTabSz="914400">
              <a:buClr>
                <a:srgbClr val="000000"/>
              </a:buClr>
              <a:buSzPts val="1100"/>
              <a:buFont typeface="Arial"/>
              <a:buNone/>
            </a:pPr>
            <a:r>
              <a:rPr lang="en-US" sz="1100" kern="0">
                <a:solidFill>
                  <a:srgbClr val="000000"/>
                </a:solidFill>
                <a:latin typeface="Arial"/>
                <a:cs typeface="Arial"/>
                <a:sym typeface="Arial"/>
              </a:rPr>
              <a:t>    file.write(json.dumps(sam_config, indent=</a:t>
            </a:r>
            <a:r>
              <a:rPr lang="en-US" sz="1100" kern="0">
                <a:solidFill>
                  <a:srgbClr val="CC0000"/>
                </a:solidFill>
                <a:latin typeface="Arial"/>
                <a:cs typeface="Arial"/>
                <a:sym typeface="Arial"/>
              </a:rPr>
              <a:t>4</a:t>
            </a:r>
            <a:r>
              <a:rPr lang="en-US" sz="1100" kern="0">
                <a:solidFill>
                  <a:srgbClr val="000000"/>
                </a:solidFill>
                <a:latin typeface="Arial"/>
                <a:cs typeface="Arial"/>
                <a:sym typeface="Arial"/>
              </a:rPr>
              <a:t>))</a:t>
            </a:r>
            <a:endParaRPr sz="1100" kern="0">
              <a:solidFill>
                <a:srgbClr val="000000"/>
              </a:solidFill>
              <a:latin typeface="Arial"/>
              <a:cs typeface="Arial"/>
              <a:sym typeface="Arial"/>
            </a:endParaRPr>
          </a:p>
          <a:p>
            <a:pPr defTabSz="914400">
              <a:buClr>
                <a:srgbClr val="595959"/>
              </a:buClr>
              <a:buSzPts val="1800"/>
              <a:buFont typeface="Arial"/>
              <a:buNone/>
            </a:pPr>
            <a:endParaRPr sz="1100" kern="0">
              <a:solidFill>
                <a:srgbClr val="0B5394"/>
              </a:solidFill>
              <a:latin typeface="Arial"/>
              <a:cs typeface="Arial"/>
              <a:sym typeface="Arial"/>
            </a:endParaRPr>
          </a:p>
          <a:p>
            <a:pPr defTabSz="914400">
              <a:buClr>
                <a:srgbClr val="595959"/>
              </a:buClr>
              <a:buSzPts val="1800"/>
              <a:buFont typeface="Arial"/>
              <a:buNone/>
            </a:pPr>
            <a:endParaRPr sz="1300" kern="0">
              <a:solidFill>
                <a:srgbClr val="FFFFFF"/>
              </a:solidFill>
              <a:latin typeface="Arial"/>
              <a:ea typeface="Arial"/>
              <a:cs typeface="Arial"/>
              <a:sym typeface="Arial"/>
            </a:endParaRPr>
          </a:p>
        </p:txBody>
      </p:sp>
    </p:spTree>
    <p:extLst>
      <p:ext uri="{BB962C8B-B14F-4D97-AF65-F5344CB8AC3E}">
        <p14:creationId xmlns:p14="http://schemas.microsoft.com/office/powerpoint/2010/main" val="2046139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5" name="Google Shape;134;g94c9827fa4_0_20">
            <a:extLst>
              <a:ext uri="{FF2B5EF4-FFF2-40B4-BE49-F238E27FC236}">
                <a16:creationId xmlns:a16="http://schemas.microsoft.com/office/drawing/2014/main" id="{A710CD1B-B7AC-A048-89AC-84EE48DA14E8}"/>
              </a:ext>
            </a:extLst>
          </p:cNvPr>
          <p:cNvSpPr/>
          <p:nvPr/>
        </p:nvSpPr>
        <p:spPr>
          <a:xfrm>
            <a:off x="457200" y="907465"/>
            <a:ext cx="7773000" cy="400200"/>
          </a:xfrm>
          <a:prstGeom prst="rect">
            <a:avLst/>
          </a:prstGeom>
          <a:noFill/>
          <a:ln>
            <a:noFill/>
          </a:ln>
        </p:spPr>
        <p:txBody>
          <a:bodyPr spcFirstLastPara="1" wrap="square" lIns="91425" tIns="45700" rIns="91425" bIns="45700" anchor="t" anchorCtr="0">
            <a:noAutofit/>
          </a:bodyPr>
          <a:lstStyle/>
          <a:p>
            <a:pPr defTabSz="914400">
              <a:buClr>
                <a:srgbClr val="000000"/>
              </a:buClr>
              <a:buFont typeface="Arial"/>
              <a:buNone/>
            </a:pPr>
            <a:r>
              <a:rPr lang="en-US" sz="2000" i="1" kern="0" dirty="0">
                <a:solidFill>
                  <a:srgbClr val="000000"/>
                </a:solidFill>
                <a:latin typeface="Arial"/>
                <a:cs typeface="Arial"/>
                <a:sym typeface="Arial"/>
              </a:rPr>
              <a:t>T</a:t>
            </a:r>
            <a:r>
              <a:rPr lang="en-US" sz="2000" i="1" kern="0" dirty="0">
                <a:solidFill>
                  <a:srgbClr val="000000"/>
                </a:solidFill>
                <a:latin typeface="Arial"/>
                <a:ea typeface="Arial"/>
                <a:cs typeface="Arial"/>
                <a:sym typeface="Arial"/>
              </a:rPr>
              <a:t>ell </a:t>
            </a:r>
            <a:r>
              <a:rPr lang="en-US" sz="2000" i="1" kern="0" dirty="0" err="1">
                <a:solidFill>
                  <a:srgbClr val="000000"/>
                </a:solidFill>
                <a:latin typeface="Arial"/>
                <a:ea typeface="Arial"/>
                <a:cs typeface="Arial"/>
                <a:sym typeface="Arial"/>
              </a:rPr>
              <a:t>reV</a:t>
            </a:r>
            <a:r>
              <a:rPr lang="en-US" sz="2000" i="1" kern="0" dirty="0">
                <a:solidFill>
                  <a:srgbClr val="000000"/>
                </a:solidFill>
                <a:latin typeface="Arial"/>
                <a:ea typeface="Arial"/>
                <a:cs typeface="Arial"/>
                <a:sym typeface="Arial"/>
              </a:rPr>
              <a:t> </a:t>
            </a:r>
            <a:r>
              <a:rPr lang="en-US" sz="2000" i="1" kern="0" dirty="0">
                <a:solidFill>
                  <a:srgbClr val="000000"/>
                </a:solidFill>
                <a:latin typeface="Arial"/>
                <a:cs typeface="Arial"/>
                <a:sym typeface="Arial"/>
              </a:rPr>
              <a:t>where</a:t>
            </a:r>
            <a:r>
              <a:rPr lang="en-US" sz="2000" i="1" kern="0" dirty="0">
                <a:solidFill>
                  <a:srgbClr val="000000"/>
                </a:solidFill>
                <a:latin typeface="Arial"/>
                <a:ea typeface="Arial"/>
                <a:cs typeface="Arial"/>
                <a:sym typeface="Arial"/>
              </a:rPr>
              <a:t> to run</a:t>
            </a:r>
            <a:endParaRPr sz="2000" i="1" kern="0" dirty="0">
              <a:solidFill>
                <a:srgbClr val="000C14"/>
              </a:solidFill>
              <a:latin typeface="Arial"/>
              <a:ea typeface="Arial"/>
              <a:cs typeface="Arial"/>
              <a:sym typeface="Arial"/>
            </a:endParaRPr>
          </a:p>
        </p:txBody>
      </p:sp>
      <p:sp>
        <p:nvSpPr>
          <p:cNvPr id="6" name="Google Shape;135;g94c9827fa4_0_20">
            <a:extLst>
              <a:ext uri="{FF2B5EF4-FFF2-40B4-BE49-F238E27FC236}">
                <a16:creationId xmlns:a16="http://schemas.microsoft.com/office/drawing/2014/main" id="{B67498E5-C875-5945-883A-BBE9581C76BD}"/>
              </a:ext>
            </a:extLst>
          </p:cNvPr>
          <p:cNvSpPr txBox="1"/>
          <p:nvPr/>
        </p:nvSpPr>
        <p:spPr>
          <a:xfrm>
            <a:off x="495093" y="1503389"/>
            <a:ext cx="8520600" cy="3043968"/>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defTabSz="914400">
              <a:buClr>
                <a:srgbClr val="595959"/>
              </a:buClr>
              <a:buSzPts val="1800"/>
              <a:buFont typeface="Arial"/>
              <a:buNone/>
            </a:pPr>
            <a:r>
              <a:rPr lang="en-US" sz="1100" kern="0">
                <a:solidFill>
                  <a:srgbClr val="0B5394"/>
                </a:solidFill>
                <a:latin typeface="Arial"/>
                <a:cs typeface="Arial"/>
                <a:sym typeface="Arial"/>
              </a:rPr>
              <a:t>from</a:t>
            </a:r>
            <a:r>
              <a:rPr lang="en-US" sz="1100" kern="0">
                <a:solidFill>
                  <a:srgbClr val="000000"/>
                </a:solidFill>
                <a:latin typeface="Arial"/>
                <a:cs typeface="Arial"/>
                <a:sym typeface="Arial"/>
              </a:rPr>
              <a:t> rex </a:t>
            </a:r>
            <a:r>
              <a:rPr lang="en-US" sz="1100" kern="0">
                <a:solidFill>
                  <a:srgbClr val="0B5394"/>
                </a:solidFill>
                <a:latin typeface="Arial"/>
                <a:cs typeface="Arial"/>
                <a:sym typeface="Arial"/>
              </a:rPr>
              <a:t>import</a:t>
            </a:r>
            <a:r>
              <a:rPr lang="en-US" sz="1100" kern="0">
                <a:solidFill>
                  <a:srgbClr val="000000"/>
                </a:solidFill>
                <a:latin typeface="Arial"/>
                <a:cs typeface="Arial"/>
                <a:sym typeface="Arial"/>
              </a:rPr>
              <a:t> Resource</a:t>
            </a:r>
            <a:endParaRPr sz="1400" kern="0">
              <a:solidFill>
                <a:srgbClr val="000000"/>
              </a:solidFill>
              <a:latin typeface="Arial"/>
              <a:cs typeface="Arial"/>
              <a:sym typeface="Arial"/>
            </a:endParaRPr>
          </a:p>
          <a:p>
            <a:pPr defTabSz="914400">
              <a:buClr>
                <a:srgbClr val="595959"/>
              </a:buClr>
              <a:buSzPts val="1800"/>
              <a:buFont typeface="Arial"/>
              <a:buNone/>
            </a:pPr>
            <a:endParaRPr sz="1100" kern="0">
              <a:solidFill>
                <a:srgbClr val="000000"/>
              </a:solidFill>
              <a:latin typeface="Arial"/>
              <a:cs typeface="Arial"/>
              <a:sym typeface="Arial"/>
            </a:endParaRPr>
          </a:p>
          <a:p>
            <a:pPr defTabSz="914400">
              <a:buClr>
                <a:srgbClr val="595959"/>
              </a:buClr>
              <a:buSzPts val="1800"/>
              <a:buFont typeface="Arial"/>
              <a:buNone/>
            </a:pPr>
            <a:r>
              <a:rPr lang="en-US" sz="1100" kern="0">
                <a:solidFill>
                  <a:srgbClr val="999999"/>
                </a:solidFill>
                <a:latin typeface="Arial"/>
                <a:cs typeface="Arial"/>
                <a:sym typeface="Arial"/>
              </a:rPr>
              <a:t># Any file with the target points will work</a:t>
            </a:r>
            <a:endParaRPr sz="1400" kern="0">
              <a:solidFill>
                <a:srgbClr val="000000"/>
              </a:solidFill>
              <a:latin typeface="Arial"/>
              <a:cs typeface="Arial"/>
              <a:sym typeface="Arial"/>
            </a:endParaRPr>
          </a:p>
          <a:p>
            <a:pPr defTabSz="914400">
              <a:buClr>
                <a:srgbClr val="595959"/>
              </a:buClr>
              <a:buSzPts val="1800"/>
              <a:buFont typeface="Arial"/>
              <a:buNone/>
            </a:pPr>
            <a:r>
              <a:rPr lang="en-US" sz="1100" kern="0">
                <a:solidFill>
                  <a:srgbClr val="000000"/>
                </a:solidFill>
                <a:latin typeface="Arial"/>
                <a:cs typeface="Arial"/>
                <a:sym typeface="Arial"/>
              </a:rPr>
              <a:t>NSRDB_SAMPLE = </a:t>
            </a:r>
            <a:r>
              <a:rPr lang="en-US" sz="1100" kern="0">
                <a:solidFill>
                  <a:srgbClr val="38761D"/>
                </a:solidFill>
                <a:latin typeface="Arial"/>
                <a:cs typeface="Arial"/>
                <a:sym typeface="Arial"/>
              </a:rPr>
              <a:t>"/nrel/nsrdb/india/nsrdb_india_2000.h5"</a:t>
            </a:r>
            <a:endParaRPr sz="1400" kern="0">
              <a:solidFill>
                <a:srgbClr val="000000"/>
              </a:solidFill>
              <a:latin typeface="Arial"/>
              <a:cs typeface="Arial"/>
              <a:sym typeface="Arial"/>
            </a:endParaRPr>
          </a:p>
          <a:p>
            <a:pPr defTabSz="914400">
              <a:buClr>
                <a:srgbClr val="595959"/>
              </a:buClr>
              <a:buSzPts val="1800"/>
              <a:buFont typeface="Arial"/>
              <a:buNone/>
            </a:pPr>
            <a:endParaRPr sz="1100" kern="0">
              <a:solidFill>
                <a:srgbClr val="000000"/>
              </a:solidFill>
              <a:latin typeface="Arial"/>
              <a:cs typeface="Arial"/>
              <a:sym typeface="Arial"/>
            </a:endParaRPr>
          </a:p>
          <a:p>
            <a:pPr defTabSz="914400">
              <a:buClr>
                <a:srgbClr val="595959"/>
              </a:buClr>
              <a:buSzPts val="1800"/>
              <a:buFont typeface="Arial"/>
              <a:buNone/>
            </a:pPr>
            <a:r>
              <a:rPr lang="en-US" sz="1100" kern="0">
                <a:solidFill>
                  <a:srgbClr val="999999"/>
                </a:solidFill>
                <a:latin typeface="Arial"/>
                <a:cs typeface="Arial"/>
                <a:sym typeface="Arial"/>
              </a:rPr>
              <a:t># Get the meta object and filter for a desired coordinate range</a:t>
            </a:r>
            <a:endParaRPr sz="1400" kern="0">
              <a:solidFill>
                <a:srgbClr val="000000"/>
              </a:solidFill>
              <a:latin typeface="Arial"/>
              <a:cs typeface="Arial"/>
              <a:sym typeface="Arial"/>
            </a:endParaRPr>
          </a:p>
          <a:p>
            <a:pPr defTabSz="914400">
              <a:buClr>
                <a:srgbClr val="595959"/>
              </a:buClr>
              <a:buSzPts val="1800"/>
              <a:buFont typeface="Arial"/>
              <a:buNone/>
            </a:pPr>
            <a:r>
              <a:rPr lang="en-US" sz="1100" kern="0">
                <a:solidFill>
                  <a:srgbClr val="0B5394"/>
                </a:solidFill>
                <a:latin typeface="Arial"/>
                <a:cs typeface="Arial"/>
                <a:sym typeface="Arial"/>
              </a:rPr>
              <a:t>with</a:t>
            </a:r>
            <a:r>
              <a:rPr lang="en-US" sz="1100" kern="0">
                <a:solidFill>
                  <a:srgbClr val="000000"/>
                </a:solidFill>
                <a:latin typeface="Arial"/>
                <a:cs typeface="Arial"/>
                <a:sym typeface="Arial"/>
              </a:rPr>
              <a:t> Resource(NSRDB_SAMPLE, hsds=</a:t>
            </a:r>
            <a:r>
              <a:rPr lang="en-US" sz="1100" kern="0">
                <a:solidFill>
                  <a:srgbClr val="BF9000"/>
                </a:solidFill>
                <a:latin typeface="Arial"/>
                <a:cs typeface="Arial"/>
                <a:sym typeface="Arial"/>
              </a:rPr>
              <a:t>True</a:t>
            </a:r>
            <a:r>
              <a:rPr lang="en-US" sz="1100" kern="0">
                <a:solidFill>
                  <a:srgbClr val="000000"/>
                </a:solidFill>
                <a:latin typeface="Arial"/>
                <a:cs typeface="Arial"/>
                <a:sym typeface="Arial"/>
              </a:rPr>
              <a:t>) </a:t>
            </a:r>
            <a:r>
              <a:rPr lang="en-US" sz="1100" kern="0">
                <a:solidFill>
                  <a:srgbClr val="0B5394"/>
                </a:solidFill>
                <a:latin typeface="Arial"/>
                <a:cs typeface="Arial"/>
                <a:sym typeface="Arial"/>
              </a:rPr>
              <a:t>as</a:t>
            </a:r>
            <a:r>
              <a:rPr lang="en-US" sz="1100" kern="0">
                <a:solidFill>
                  <a:srgbClr val="000000"/>
                </a:solidFill>
                <a:latin typeface="Arial"/>
                <a:cs typeface="Arial"/>
                <a:sym typeface="Arial"/>
              </a:rPr>
              <a:t> file:</a:t>
            </a:r>
            <a:endParaRPr sz="1400" kern="0">
              <a:solidFill>
                <a:srgbClr val="000000"/>
              </a:solidFill>
              <a:latin typeface="Arial"/>
              <a:cs typeface="Arial"/>
              <a:sym typeface="Arial"/>
            </a:endParaRPr>
          </a:p>
          <a:p>
            <a:pPr defTabSz="914400">
              <a:buClr>
                <a:srgbClr val="595959"/>
              </a:buClr>
              <a:buSzPts val="1800"/>
              <a:buFont typeface="Arial"/>
              <a:buNone/>
            </a:pPr>
            <a:r>
              <a:rPr lang="en-US" sz="1100" kern="0">
                <a:solidFill>
                  <a:srgbClr val="000000"/>
                </a:solidFill>
                <a:latin typeface="Arial"/>
                <a:cs typeface="Arial"/>
                <a:sym typeface="Arial"/>
              </a:rPr>
              <a:t>    points = file.meta</a:t>
            </a:r>
            <a:endParaRPr sz="1100" kern="0">
              <a:solidFill>
                <a:srgbClr val="000000"/>
              </a:solidFill>
              <a:latin typeface="Arial"/>
              <a:cs typeface="Arial"/>
              <a:sym typeface="Arial"/>
            </a:endParaRPr>
          </a:p>
          <a:p>
            <a:pPr defTabSz="914400">
              <a:buClr>
                <a:srgbClr val="595959"/>
              </a:buClr>
              <a:buSzPts val="1800"/>
              <a:buFont typeface="Arial"/>
              <a:buNone/>
            </a:pPr>
            <a:r>
              <a:rPr lang="en-US" sz="1100" kern="0">
                <a:solidFill>
                  <a:srgbClr val="000000"/>
                </a:solidFill>
                <a:latin typeface="Arial"/>
                <a:cs typeface="Arial"/>
                <a:sym typeface="Arial"/>
              </a:rPr>
              <a:t>points = points[(points[</a:t>
            </a:r>
            <a:r>
              <a:rPr lang="en-US" sz="1100" kern="0">
                <a:solidFill>
                  <a:srgbClr val="38761D"/>
                </a:solidFill>
                <a:latin typeface="Arial"/>
                <a:cs typeface="Arial"/>
                <a:sym typeface="Arial"/>
              </a:rPr>
              <a:t>“latitude”</a:t>
            </a:r>
            <a:r>
              <a:rPr lang="en-US" sz="1100" kern="0">
                <a:solidFill>
                  <a:srgbClr val="000000"/>
                </a:solidFill>
                <a:latin typeface="Arial"/>
                <a:cs typeface="Arial"/>
                <a:sym typeface="Arial"/>
              </a:rPr>
              <a:t>] &gt; </a:t>
            </a:r>
            <a:r>
              <a:rPr lang="en-US" sz="1100" kern="0">
                <a:solidFill>
                  <a:srgbClr val="CC0000"/>
                </a:solidFill>
                <a:latin typeface="Arial"/>
                <a:cs typeface="Arial"/>
                <a:sym typeface="Arial"/>
              </a:rPr>
              <a:t>37</a:t>
            </a:r>
            <a:r>
              <a:rPr lang="en-US" sz="1100" kern="0">
                <a:solidFill>
                  <a:srgbClr val="000000"/>
                </a:solidFill>
                <a:latin typeface="Arial"/>
                <a:cs typeface="Arial"/>
                <a:sym typeface="Arial"/>
              </a:rPr>
              <a:t>) &amp;</a:t>
            </a:r>
            <a:r>
              <a:rPr lang="en-US" sz="1100" kern="0">
                <a:solidFill>
                  <a:srgbClr val="CC0000"/>
                </a:solidFill>
                <a:latin typeface="Arial"/>
                <a:cs typeface="Arial"/>
                <a:sym typeface="Arial"/>
              </a:rPr>
              <a:t> </a:t>
            </a:r>
            <a:r>
              <a:rPr lang="en-US" sz="1100" kern="0">
                <a:solidFill>
                  <a:srgbClr val="000000"/>
                </a:solidFill>
                <a:latin typeface="Arial"/>
                <a:cs typeface="Arial"/>
                <a:sym typeface="Arial"/>
              </a:rPr>
              <a:t>(points[</a:t>
            </a:r>
            <a:r>
              <a:rPr lang="en-US" sz="1100" kern="0">
                <a:solidFill>
                  <a:srgbClr val="38761D"/>
                </a:solidFill>
                <a:latin typeface="Arial"/>
                <a:cs typeface="Arial"/>
                <a:sym typeface="Arial"/>
              </a:rPr>
              <a:t>“longitude”</a:t>
            </a:r>
            <a:r>
              <a:rPr lang="en-US" sz="1100" kern="0">
                <a:solidFill>
                  <a:srgbClr val="000000"/>
                </a:solidFill>
                <a:latin typeface="Arial"/>
                <a:cs typeface="Arial"/>
                <a:sym typeface="Arial"/>
              </a:rPr>
              <a:t>] &gt; </a:t>
            </a:r>
            <a:r>
              <a:rPr lang="en-US" sz="1100" kern="0">
                <a:solidFill>
                  <a:srgbClr val="CC0000"/>
                </a:solidFill>
                <a:latin typeface="Arial"/>
                <a:cs typeface="Arial"/>
                <a:sym typeface="Arial"/>
              </a:rPr>
              <a:t>97</a:t>
            </a:r>
            <a:r>
              <a:rPr lang="en-US" sz="1100" kern="0">
                <a:solidFill>
                  <a:srgbClr val="000000"/>
                </a:solidFill>
                <a:latin typeface="Arial"/>
                <a:cs typeface="Arial"/>
                <a:sym typeface="Arial"/>
              </a:rPr>
              <a:t>)</a:t>
            </a:r>
            <a:r>
              <a:rPr lang="en-US" sz="1100" kern="0">
                <a:solidFill>
                  <a:srgbClr val="CC0000"/>
                </a:solidFill>
                <a:latin typeface="Arial"/>
                <a:cs typeface="Arial"/>
                <a:sym typeface="Arial"/>
              </a:rPr>
              <a:t> </a:t>
            </a:r>
            <a:r>
              <a:rPr lang="en-US" sz="1100" kern="0">
                <a:solidFill>
                  <a:srgbClr val="000000"/>
                </a:solidFill>
                <a:latin typeface="Arial"/>
                <a:cs typeface="Arial"/>
                <a:sym typeface="Arial"/>
              </a:rPr>
              <a:t>]</a:t>
            </a:r>
            <a:endParaRPr sz="1400" kern="0">
              <a:solidFill>
                <a:srgbClr val="000000"/>
              </a:solidFill>
              <a:latin typeface="Arial"/>
              <a:cs typeface="Arial"/>
              <a:sym typeface="Arial"/>
            </a:endParaRPr>
          </a:p>
          <a:p>
            <a:pPr defTabSz="914400">
              <a:buClr>
                <a:srgbClr val="595959"/>
              </a:buClr>
              <a:buSzPts val="1800"/>
              <a:buFont typeface="Arial"/>
              <a:buNone/>
            </a:pPr>
            <a:endParaRPr sz="1100" kern="0">
              <a:solidFill>
                <a:srgbClr val="000000"/>
              </a:solidFill>
              <a:latin typeface="Arial"/>
              <a:cs typeface="Arial"/>
              <a:sym typeface="Arial"/>
            </a:endParaRPr>
          </a:p>
          <a:p>
            <a:pPr defTabSz="914400">
              <a:buClr>
                <a:srgbClr val="595959"/>
              </a:buClr>
              <a:buSzPts val="1800"/>
              <a:buFont typeface="Arial"/>
              <a:buNone/>
            </a:pPr>
            <a:r>
              <a:rPr lang="en-US" sz="1100" kern="0">
                <a:solidFill>
                  <a:srgbClr val="999999"/>
                </a:solidFill>
                <a:latin typeface="Arial"/>
                <a:cs typeface="Arial"/>
                <a:sym typeface="Arial"/>
              </a:rPr>
              <a:t># Here, ‘gid’ is the grid ID and ‘config’ will tell reV which SAM file to run</a:t>
            </a:r>
            <a:endParaRPr sz="1400" kern="0">
              <a:solidFill>
                <a:srgbClr val="000000"/>
              </a:solidFill>
              <a:latin typeface="Arial"/>
              <a:cs typeface="Arial"/>
              <a:sym typeface="Arial"/>
            </a:endParaRPr>
          </a:p>
          <a:p>
            <a:pPr defTabSz="914400">
              <a:buClr>
                <a:srgbClr val="595959"/>
              </a:buClr>
              <a:buSzPts val="1800"/>
              <a:buFont typeface="Arial"/>
              <a:buNone/>
            </a:pPr>
            <a:r>
              <a:rPr lang="en-US" sz="1100" kern="0">
                <a:solidFill>
                  <a:srgbClr val="000000"/>
                </a:solidFill>
                <a:latin typeface="Arial"/>
                <a:cs typeface="Arial"/>
                <a:sym typeface="Arial"/>
              </a:rPr>
              <a:t>points.index.name = </a:t>
            </a:r>
            <a:r>
              <a:rPr lang="en-US" sz="1100" kern="0">
                <a:solidFill>
                  <a:srgbClr val="38761D"/>
                </a:solidFill>
                <a:latin typeface="Arial"/>
                <a:cs typeface="Arial"/>
                <a:sym typeface="Arial"/>
              </a:rPr>
              <a:t>"gid"</a:t>
            </a:r>
            <a:endParaRPr sz="1400" kern="0">
              <a:solidFill>
                <a:srgbClr val="000000"/>
              </a:solidFill>
              <a:latin typeface="Arial"/>
              <a:cs typeface="Arial"/>
              <a:sym typeface="Arial"/>
            </a:endParaRPr>
          </a:p>
          <a:p>
            <a:pPr defTabSz="914400">
              <a:buClr>
                <a:srgbClr val="595959"/>
              </a:buClr>
              <a:buSzPts val="1800"/>
              <a:buFont typeface="Arial"/>
              <a:buNone/>
            </a:pPr>
            <a:r>
              <a:rPr lang="en-US" sz="1100" kern="0">
                <a:solidFill>
                  <a:srgbClr val="000000"/>
                </a:solidFill>
                <a:latin typeface="Arial"/>
                <a:cs typeface="Arial"/>
                <a:sym typeface="Arial"/>
              </a:rPr>
              <a:t>points = points.reset_index()</a:t>
            </a:r>
            <a:endParaRPr sz="1400" kern="0">
              <a:solidFill>
                <a:srgbClr val="000000"/>
              </a:solidFill>
              <a:latin typeface="Arial"/>
              <a:cs typeface="Arial"/>
              <a:sym typeface="Arial"/>
            </a:endParaRPr>
          </a:p>
          <a:p>
            <a:pPr defTabSz="914400">
              <a:buClr>
                <a:srgbClr val="595959"/>
              </a:buClr>
              <a:buSzPts val="1800"/>
              <a:buFont typeface="Arial"/>
              <a:buNone/>
            </a:pPr>
            <a:r>
              <a:rPr lang="en-US" sz="1100" kern="0">
                <a:solidFill>
                  <a:srgbClr val="000000"/>
                </a:solidFill>
                <a:latin typeface="Arial"/>
                <a:cs typeface="Arial"/>
                <a:sym typeface="Arial"/>
              </a:rPr>
              <a:t>points[</a:t>
            </a:r>
            <a:r>
              <a:rPr lang="en-US" sz="1100" kern="0">
                <a:solidFill>
                  <a:srgbClr val="38761D"/>
                </a:solidFill>
                <a:latin typeface="Arial"/>
                <a:cs typeface="Arial"/>
                <a:sym typeface="Arial"/>
              </a:rPr>
              <a:t>“config”</a:t>
            </a:r>
            <a:r>
              <a:rPr lang="en-US" sz="1100" kern="0">
                <a:solidFill>
                  <a:srgbClr val="000000"/>
                </a:solidFill>
                <a:latin typeface="Arial"/>
                <a:cs typeface="Arial"/>
                <a:sym typeface="Arial"/>
              </a:rPr>
              <a:t>] = </a:t>
            </a:r>
            <a:r>
              <a:rPr lang="en-US" sz="1100" kern="0">
                <a:solidFill>
                  <a:srgbClr val="38761D"/>
                </a:solidFill>
                <a:latin typeface="Arial"/>
                <a:cs typeface="Arial"/>
                <a:sym typeface="Arial"/>
              </a:rPr>
              <a:t>“default”</a:t>
            </a:r>
            <a:endParaRPr sz="1400" kern="0">
              <a:solidFill>
                <a:srgbClr val="000000"/>
              </a:solidFill>
              <a:latin typeface="Arial"/>
              <a:cs typeface="Arial"/>
              <a:sym typeface="Arial"/>
            </a:endParaRPr>
          </a:p>
          <a:p>
            <a:pPr defTabSz="914400">
              <a:buClr>
                <a:srgbClr val="595959"/>
              </a:buClr>
              <a:buSzPts val="1800"/>
              <a:buFont typeface="Arial"/>
              <a:buNone/>
            </a:pPr>
            <a:endParaRPr sz="1100" kern="0">
              <a:solidFill>
                <a:srgbClr val="38761D"/>
              </a:solidFill>
              <a:latin typeface="Arial"/>
              <a:cs typeface="Arial"/>
              <a:sym typeface="Arial"/>
            </a:endParaRPr>
          </a:p>
          <a:p>
            <a:pPr defTabSz="914400">
              <a:buClr>
                <a:srgbClr val="595959"/>
              </a:buClr>
              <a:buSzPts val="1800"/>
              <a:buFont typeface="Arial"/>
              <a:buNone/>
            </a:pPr>
            <a:r>
              <a:rPr lang="en-US" sz="1100" kern="0">
                <a:solidFill>
                  <a:srgbClr val="999999"/>
                </a:solidFill>
                <a:latin typeface="Arial"/>
                <a:cs typeface="Arial"/>
                <a:sym typeface="Arial"/>
              </a:rPr>
              <a:t># Save this as a csv, it can be used to configure reV</a:t>
            </a:r>
            <a:endParaRPr sz="1100" kern="0">
              <a:solidFill>
                <a:srgbClr val="999999"/>
              </a:solidFill>
              <a:latin typeface="Arial"/>
              <a:cs typeface="Arial"/>
              <a:sym typeface="Arial"/>
            </a:endParaRPr>
          </a:p>
          <a:p>
            <a:pPr defTabSz="914400">
              <a:buClr>
                <a:srgbClr val="595959"/>
              </a:buClr>
              <a:buSzPts val="1800"/>
              <a:buFont typeface="Arial"/>
              <a:buNone/>
            </a:pPr>
            <a:r>
              <a:rPr lang="en-US" sz="1100" kern="0">
                <a:solidFill>
                  <a:srgbClr val="000000"/>
                </a:solidFill>
                <a:latin typeface="Arial"/>
                <a:cs typeface="Arial"/>
                <a:sym typeface="Arial"/>
              </a:rPr>
              <a:t>points.to_csv(</a:t>
            </a:r>
            <a:r>
              <a:rPr lang="en-US" sz="1100" kern="0">
                <a:solidFill>
                  <a:srgbClr val="38761D"/>
                </a:solidFill>
                <a:latin typeface="Arial"/>
                <a:cs typeface="Arial"/>
                <a:sym typeface="Arial"/>
              </a:rPr>
              <a:t>“/home/user/rev_folder/project_points.csv”</a:t>
            </a:r>
            <a:r>
              <a:rPr lang="en-US" sz="1100" kern="0">
                <a:solidFill>
                  <a:srgbClr val="000000"/>
                </a:solidFill>
                <a:latin typeface="Arial"/>
                <a:cs typeface="Arial"/>
                <a:sym typeface="Arial"/>
              </a:rPr>
              <a:t>,</a:t>
            </a:r>
            <a:r>
              <a:rPr lang="en-US" sz="1100" kern="0">
                <a:solidFill>
                  <a:srgbClr val="38761D"/>
                </a:solidFill>
                <a:latin typeface="Arial"/>
                <a:cs typeface="Arial"/>
                <a:sym typeface="Arial"/>
              </a:rPr>
              <a:t> </a:t>
            </a:r>
            <a:r>
              <a:rPr lang="en-US" sz="1100" kern="0">
                <a:solidFill>
                  <a:srgbClr val="000000"/>
                </a:solidFill>
                <a:latin typeface="Arial"/>
                <a:cs typeface="Arial"/>
                <a:sym typeface="Arial"/>
              </a:rPr>
              <a:t>index=</a:t>
            </a:r>
            <a:r>
              <a:rPr lang="en-US" sz="1100" kern="0">
                <a:solidFill>
                  <a:srgbClr val="BF9000"/>
                </a:solidFill>
                <a:latin typeface="Arial"/>
                <a:cs typeface="Arial"/>
                <a:sym typeface="Arial"/>
              </a:rPr>
              <a:t>False</a:t>
            </a:r>
            <a:r>
              <a:rPr lang="en-US" sz="1100" kern="0">
                <a:solidFill>
                  <a:srgbClr val="000000"/>
                </a:solidFill>
                <a:latin typeface="Arial"/>
                <a:cs typeface="Arial"/>
                <a:sym typeface="Arial"/>
              </a:rPr>
              <a:t>)</a:t>
            </a:r>
            <a:endParaRPr sz="1100" kern="0">
              <a:solidFill>
                <a:srgbClr val="0B5394"/>
              </a:solidFill>
              <a:latin typeface="Arial"/>
              <a:cs typeface="Arial"/>
              <a:sym typeface="Arial"/>
            </a:endParaRPr>
          </a:p>
          <a:p>
            <a:pPr defTabSz="914400">
              <a:buClr>
                <a:srgbClr val="595959"/>
              </a:buClr>
              <a:buSzPts val="1800"/>
              <a:buFont typeface="Arial"/>
              <a:buNone/>
            </a:pPr>
            <a:endParaRPr sz="1100" kern="0">
              <a:solidFill>
                <a:srgbClr val="0B5394"/>
              </a:solidFill>
              <a:latin typeface="Arial"/>
              <a:cs typeface="Arial"/>
              <a:sym typeface="Arial"/>
            </a:endParaRPr>
          </a:p>
          <a:p>
            <a:pPr defTabSz="914400">
              <a:buClr>
                <a:srgbClr val="595959"/>
              </a:buClr>
              <a:buSzPts val="1800"/>
              <a:buFont typeface="Arial"/>
              <a:buNone/>
            </a:pPr>
            <a:endParaRPr sz="1300" kern="0">
              <a:solidFill>
                <a:srgbClr val="FFFFFF"/>
              </a:solidFill>
              <a:latin typeface="Arial"/>
              <a:ea typeface="Arial"/>
              <a:cs typeface="Arial"/>
              <a:sym typeface="Arial"/>
            </a:endParaRPr>
          </a:p>
        </p:txBody>
      </p:sp>
    </p:spTree>
    <p:extLst>
      <p:ext uri="{BB962C8B-B14F-4D97-AF65-F5344CB8AC3E}">
        <p14:creationId xmlns:p14="http://schemas.microsoft.com/office/powerpoint/2010/main" val="621866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7" name="Google Shape;142;g94c9827fa4_0_1">
            <a:extLst>
              <a:ext uri="{FF2B5EF4-FFF2-40B4-BE49-F238E27FC236}">
                <a16:creationId xmlns:a16="http://schemas.microsoft.com/office/drawing/2014/main" id="{917BC4A1-74D4-5548-AADB-E1CE154B7ACF}"/>
              </a:ext>
            </a:extLst>
          </p:cNvPr>
          <p:cNvSpPr/>
          <p:nvPr/>
        </p:nvSpPr>
        <p:spPr>
          <a:xfrm>
            <a:off x="457200" y="907465"/>
            <a:ext cx="7773000" cy="400200"/>
          </a:xfrm>
          <a:prstGeom prst="rect">
            <a:avLst/>
          </a:prstGeom>
          <a:noFill/>
          <a:ln>
            <a:noFill/>
          </a:ln>
        </p:spPr>
        <p:txBody>
          <a:bodyPr spcFirstLastPara="1" wrap="square" lIns="91425" tIns="45700" rIns="91425" bIns="45700" anchor="t" anchorCtr="0">
            <a:noAutofit/>
          </a:bodyPr>
          <a:lstStyle/>
          <a:p>
            <a:pPr defTabSz="914400">
              <a:buClr>
                <a:srgbClr val="000000"/>
              </a:buClr>
              <a:buFont typeface="Arial"/>
              <a:buNone/>
            </a:pPr>
            <a:r>
              <a:rPr lang="en-US" sz="2000" i="1" kern="0" dirty="0">
                <a:solidFill>
                  <a:srgbClr val="000000"/>
                </a:solidFill>
                <a:latin typeface="Arial"/>
                <a:cs typeface="Arial"/>
                <a:sym typeface="Arial"/>
              </a:rPr>
              <a:t>Tell</a:t>
            </a:r>
            <a:r>
              <a:rPr lang="en-US" sz="2000" i="1" kern="0" dirty="0">
                <a:solidFill>
                  <a:srgbClr val="000000"/>
                </a:solidFill>
                <a:latin typeface="Arial"/>
                <a:ea typeface="Arial"/>
                <a:cs typeface="Arial"/>
                <a:sym typeface="Arial"/>
              </a:rPr>
              <a:t> </a:t>
            </a:r>
            <a:r>
              <a:rPr lang="en-US" sz="2000" i="1" kern="0" dirty="0" err="1">
                <a:solidFill>
                  <a:srgbClr val="000000"/>
                </a:solidFill>
                <a:latin typeface="Arial"/>
                <a:ea typeface="Arial"/>
                <a:cs typeface="Arial"/>
                <a:sym typeface="Arial"/>
              </a:rPr>
              <a:t>reV</a:t>
            </a:r>
            <a:r>
              <a:rPr lang="en-US" sz="2000" i="1" kern="0" dirty="0">
                <a:solidFill>
                  <a:srgbClr val="000000"/>
                </a:solidFill>
                <a:latin typeface="Arial"/>
                <a:ea typeface="Arial"/>
                <a:cs typeface="Arial"/>
                <a:sym typeface="Arial"/>
              </a:rPr>
              <a:t> where to run</a:t>
            </a:r>
            <a:endParaRPr sz="2000" i="1" kern="0" dirty="0">
              <a:solidFill>
                <a:srgbClr val="000C14"/>
              </a:solidFill>
              <a:latin typeface="Arial"/>
              <a:ea typeface="Arial"/>
              <a:cs typeface="Arial"/>
              <a:sym typeface="Arial"/>
            </a:endParaRPr>
          </a:p>
        </p:txBody>
      </p:sp>
      <p:sp>
        <p:nvSpPr>
          <p:cNvPr id="8" name="Google Shape;143;g94c9827fa4_0_1">
            <a:extLst>
              <a:ext uri="{FF2B5EF4-FFF2-40B4-BE49-F238E27FC236}">
                <a16:creationId xmlns:a16="http://schemas.microsoft.com/office/drawing/2014/main" id="{588EC6C0-3FF4-4048-BB62-2149920EAD88}"/>
              </a:ext>
            </a:extLst>
          </p:cNvPr>
          <p:cNvSpPr txBox="1"/>
          <p:nvPr/>
        </p:nvSpPr>
        <p:spPr>
          <a:xfrm>
            <a:off x="495093" y="1503389"/>
            <a:ext cx="8520600" cy="2652082"/>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defTabSz="914400">
              <a:buClr>
                <a:srgbClr val="595959"/>
              </a:buClr>
              <a:buSzPts val="1800"/>
              <a:buFont typeface="Arial"/>
              <a:buNone/>
            </a:pPr>
            <a:r>
              <a:rPr lang="en-US" sz="1100" kern="0" dirty="0">
                <a:solidFill>
                  <a:srgbClr val="999999"/>
                </a:solidFill>
                <a:latin typeface="Arial"/>
                <a:cs typeface="Arial"/>
                <a:sym typeface="Arial"/>
              </a:rPr>
              <a:t># For India, these will contain elevation and time zone information</a:t>
            </a:r>
            <a:endParaRPr sz="1100" kern="0" dirty="0">
              <a:solidFill>
                <a:srgbClr val="000000"/>
              </a:solidFill>
              <a:latin typeface="Arial"/>
              <a:cs typeface="Arial"/>
              <a:sym typeface="Arial"/>
            </a:endParaRPr>
          </a:p>
          <a:p>
            <a:pPr defTabSz="914400">
              <a:buClr>
                <a:srgbClr val="000000"/>
              </a:buClr>
              <a:buSzPts val="1100"/>
              <a:buFont typeface="Arial"/>
              <a:buNone/>
            </a:pPr>
            <a:r>
              <a:rPr lang="en-US" sz="1100" kern="0" dirty="0">
                <a:solidFill>
                  <a:srgbClr val="999999"/>
                </a:solidFill>
                <a:latin typeface="Arial"/>
                <a:cs typeface="Arial"/>
                <a:sym typeface="Arial"/>
              </a:rPr>
              <a:t> </a:t>
            </a:r>
            <a:r>
              <a:rPr lang="en-US" sz="1100" kern="0" dirty="0">
                <a:solidFill>
                  <a:srgbClr val="BF9000"/>
                </a:solidFill>
                <a:latin typeface="Arial"/>
                <a:cs typeface="Arial"/>
                <a:sym typeface="Arial"/>
              </a:rPr>
              <a:t>print</a:t>
            </a:r>
            <a:r>
              <a:rPr lang="en-US" sz="1100" kern="0" dirty="0">
                <a:solidFill>
                  <a:srgbClr val="000000"/>
                </a:solidFill>
                <a:latin typeface="Arial"/>
                <a:cs typeface="Arial"/>
                <a:sym typeface="Arial"/>
              </a:rPr>
              <a:t>(</a:t>
            </a:r>
            <a:r>
              <a:rPr lang="en-US" sz="1100" kern="0" dirty="0" err="1">
                <a:solidFill>
                  <a:srgbClr val="000000"/>
                </a:solidFill>
                <a:latin typeface="Arial"/>
                <a:cs typeface="Arial"/>
                <a:sym typeface="Arial"/>
              </a:rPr>
              <a:t>points.head</a:t>
            </a:r>
            <a:r>
              <a:rPr lang="en-US" sz="1100" kern="0" dirty="0">
                <a:solidFill>
                  <a:srgbClr val="000000"/>
                </a:solidFill>
                <a:latin typeface="Arial"/>
                <a:cs typeface="Arial"/>
                <a:sym typeface="Arial"/>
              </a:rPr>
              <a:t>())</a:t>
            </a:r>
            <a:endParaRPr sz="1100" kern="0" dirty="0">
              <a:solidFill>
                <a:srgbClr val="000000"/>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   gid  latitude  longitude  elevation  </a:t>
            </a:r>
            <a:r>
              <a:rPr lang="en-US" sz="1100" kern="0" dirty="0" err="1">
                <a:solidFill>
                  <a:srgbClr val="666666"/>
                </a:solidFill>
                <a:latin typeface="Arial"/>
                <a:cs typeface="Arial"/>
                <a:sym typeface="Arial"/>
              </a:rPr>
              <a:t>timezone</a:t>
            </a:r>
            <a:r>
              <a:rPr lang="en-US" sz="1100" kern="0" dirty="0">
                <a:solidFill>
                  <a:srgbClr val="666666"/>
                </a:solidFill>
                <a:latin typeface="Arial"/>
                <a:cs typeface="Arial"/>
                <a:sym typeface="Arial"/>
              </a:rPr>
              <a:t>   config</a:t>
            </a:r>
            <a:endParaRPr sz="1100" kern="0" dirty="0">
              <a:solidFill>
                <a:srgbClr val="666666"/>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0   100     15.05      67.05        0.0       4.0          default</a:t>
            </a:r>
            <a:endParaRPr sz="1100" kern="0" dirty="0">
              <a:solidFill>
                <a:srgbClr val="666666"/>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1   101     15.15      67.05        0.0       4.0          default</a:t>
            </a:r>
            <a:endParaRPr sz="1100" kern="0" dirty="0">
              <a:solidFill>
                <a:srgbClr val="666666"/>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2   102     15.25      67.05        0.0       4.0          default</a:t>
            </a:r>
            <a:endParaRPr sz="1100" kern="0" dirty="0">
              <a:solidFill>
                <a:srgbClr val="666666"/>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3   103     15.35      67.05        0.0       4.0          default</a:t>
            </a:r>
            <a:endParaRPr sz="1100" kern="0" dirty="0">
              <a:solidFill>
                <a:srgbClr val="666666"/>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4   104     15.45      67.05        0.0       4.0          default</a:t>
            </a:r>
            <a:endParaRPr sz="1100" kern="0" dirty="0">
              <a:solidFill>
                <a:srgbClr val="666666"/>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5   105     15.55      67.05        0.0       4.0          default</a:t>
            </a:r>
            <a:endParaRPr sz="1100" kern="0" dirty="0">
              <a:solidFill>
                <a:srgbClr val="666666"/>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6   106     15.65      67.05        0.0       4.0          default</a:t>
            </a:r>
            <a:endParaRPr sz="1100" kern="0" dirty="0">
              <a:solidFill>
                <a:srgbClr val="666666"/>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7   107     15.75      67.05        0.0       4.0          default</a:t>
            </a:r>
            <a:endParaRPr sz="1100" kern="0" dirty="0">
              <a:solidFill>
                <a:srgbClr val="666666"/>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8   108     15.85      67.05        0.0       4.0          default</a:t>
            </a:r>
            <a:endParaRPr sz="1100" kern="0" dirty="0">
              <a:solidFill>
                <a:srgbClr val="666666"/>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9   109     15.95      67.05        0.0       4.0          default</a:t>
            </a:r>
            <a:endParaRPr sz="1100" kern="0" dirty="0">
              <a:solidFill>
                <a:srgbClr val="666666"/>
              </a:solidFill>
              <a:latin typeface="Arial"/>
              <a:cs typeface="Arial"/>
              <a:sym typeface="Arial"/>
            </a:endParaRPr>
          </a:p>
          <a:p>
            <a:pPr defTabSz="914400">
              <a:buClr>
                <a:srgbClr val="000000"/>
              </a:buClr>
              <a:buSzPts val="1100"/>
              <a:buFont typeface="Arial"/>
              <a:buNone/>
            </a:pPr>
            <a:r>
              <a:rPr lang="en-US" sz="1100" kern="0" dirty="0">
                <a:solidFill>
                  <a:srgbClr val="666666"/>
                </a:solidFill>
                <a:latin typeface="Arial"/>
                <a:cs typeface="Arial"/>
                <a:sym typeface="Arial"/>
              </a:rPr>
              <a:t>10 110     16.05      67.05        0.0        4.0         default</a:t>
            </a:r>
            <a:endParaRPr sz="1100" kern="0" dirty="0">
              <a:solidFill>
                <a:srgbClr val="666666"/>
              </a:solidFill>
              <a:latin typeface="Arial"/>
              <a:cs typeface="Arial"/>
              <a:sym typeface="Arial"/>
            </a:endParaRPr>
          </a:p>
          <a:p>
            <a:pPr defTabSz="914400">
              <a:buClr>
                <a:srgbClr val="000000"/>
              </a:buClr>
              <a:buSzPts val="1100"/>
              <a:buFont typeface="Arial"/>
              <a:buNone/>
            </a:pPr>
            <a:endParaRPr sz="1300" kern="0" dirty="0">
              <a:solidFill>
                <a:srgbClr val="000000"/>
              </a:solidFill>
              <a:latin typeface="Arial"/>
              <a:cs typeface="Arial"/>
              <a:sym typeface="Arial"/>
            </a:endParaRPr>
          </a:p>
          <a:p>
            <a:pPr defTabSz="914400">
              <a:buClr>
                <a:srgbClr val="000000"/>
              </a:buClr>
              <a:buSzPts val="1100"/>
              <a:buFont typeface="Arial"/>
              <a:buNone/>
            </a:pPr>
            <a:endParaRPr sz="1300" kern="0" dirty="0">
              <a:solidFill>
                <a:srgbClr val="000000"/>
              </a:solidFill>
              <a:latin typeface="Arial"/>
              <a:cs typeface="Arial"/>
              <a:sym typeface="Arial"/>
            </a:endParaRPr>
          </a:p>
          <a:p>
            <a:pPr defTabSz="914400">
              <a:buClr>
                <a:srgbClr val="595959"/>
              </a:buClr>
              <a:buSzPts val="1800"/>
              <a:buFont typeface="Arial"/>
              <a:buNone/>
            </a:pPr>
            <a:endParaRPr sz="1300" kern="0" dirty="0">
              <a:solidFill>
                <a:srgbClr val="000000"/>
              </a:solidFill>
              <a:latin typeface="Arial"/>
              <a:cs typeface="Arial"/>
              <a:sym typeface="Arial"/>
            </a:endParaRPr>
          </a:p>
          <a:p>
            <a:pPr defTabSz="914400">
              <a:buClr>
                <a:srgbClr val="595959"/>
              </a:buClr>
              <a:buSzPts val="1800"/>
              <a:buFont typeface="Arial"/>
              <a:buNone/>
            </a:pPr>
            <a:endParaRPr sz="1300" kern="0"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2160431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5" name="Google Shape;150;g94c9827fa4_0_10">
            <a:extLst>
              <a:ext uri="{FF2B5EF4-FFF2-40B4-BE49-F238E27FC236}">
                <a16:creationId xmlns:a16="http://schemas.microsoft.com/office/drawing/2014/main" id="{FB5C1756-3112-984F-8B4D-E439ED5DCF58}"/>
              </a:ext>
            </a:extLst>
          </p:cNvPr>
          <p:cNvSpPr/>
          <p:nvPr/>
        </p:nvSpPr>
        <p:spPr>
          <a:xfrm>
            <a:off x="457200" y="751115"/>
            <a:ext cx="7773000" cy="400200"/>
          </a:xfrm>
          <a:prstGeom prst="rect">
            <a:avLst/>
          </a:prstGeom>
          <a:noFill/>
          <a:ln>
            <a:noFill/>
          </a:ln>
        </p:spPr>
        <p:txBody>
          <a:bodyPr spcFirstLastPara="1" wrap="square" lIns="91425" tIns="45700" rIns="91425" bIns="45700" anchor="t" anchorCtr="0">
            <a:noAutofit/>
          </a:bodyPr>
          <a:lstStyle/>
          <a:p>
            <a:pPr defTabSz="914400">
              <a:buClr>
                <a:srgbClr val="000000"/>
              </a:buClr>
              <a:buFont typeface="Arial"/>
              <a:buNone/>
            </a:pPr>
            <a:r>
              <a:rPr lang="en-US" sz="2000" i="1" kern="0" dirty="0">
                <a:solidFill>
                  <a:srgbClr val="000000"/>
                </a:solidFill>
                <a:latin typeface="Arial"/>
                <a:cs typeface="Arial"/>
                <a:sym typeface="Arial"/>
              </a:rPr>
              <a:t>T</a:t>
            </a:r>
            <a:r>
              <a:rPr lang="en-US" sz="2000" i="1" kern="0" dirty="0">
                <a:solidFill>
                  <a:srgbClr val="000000"/>
                </a:solidFill>
                <a:latin typeface="Arial"/>
                <a:ea typeface="Arial"/>
                <a:cs typeface="Arial"/>
                <a:sym typeface="Arial"/>
              </a:rPr>
              <a:t>ell </a:t>
            </a:r>
            <a:r>
              <a:rPr lang="en-US" sz="2000" i="1" kern="0" dirty="0" err="1">
                <a:solidFill>
                  <a:srgbClr val="000000"/>
                </a:solidFill>
                <a:latin typeface="Arial"/>
                <a:ea typeface="Arial"/>
                <a:cs typeface="Arial"/>
                <a:sym typeface="Arial"/>
              </a:rPr>
              <a:t>reV</a:t>
            </a:r>
            <a:r>
              <a:rPr lang="en-US" sz="2000" i="1" kern="0" dirty="0">
                <a:solidFill>
                  <a:srgbClr val="000000"/>
                </a:solidFill>
                <a:latin typeface="Arial"/>
                <a:ea typeface="Arial"/>
                <a:cs typeface="Arial"/>
                <a:sym typeface="Arial"/>
              </a:rPr>
              <a:t> where to run (alternate method) </a:t>
            </a:r>
            <a:endParaRPr sz="2000" i="1" kern="0" dirty="0">
              <a:solidFill>
                <a:srgbClr val="000C14"/>
              </a:solidFill>
              <a:latin typeface="Arial"/>
              <a:ea typeface="Arial"/>
              <a:cs typeface="Arial"/>
              <a:sym typeface="Arial"/>
            </a:endParaRPr>
          </a:p>
        </p:txBody>
      </p:sp>
      <p:sp>
        <p:nvSpPr>
          <p:cNvPr id="6" name="Google Shape;151;g94c9827fa4_0_10">
            <a:extLst>
              <a:ext uri="{FF2B5EF4-FFF2-40B4-BE49-F238E27FC236}">
                <a16:creationId xmlns:a16="http://schemas.microsoft.com/office/drawing/2014/main" id="{DD1B78B6-7B6F-7C4B-9434-D41D79A74A81}"/>
              </a:ext>
            </a:extLst>
          </p:cNvPr>
          <p:cNvSpPr txBox="1"/>
          <p:nvPr/>
        </p:nvSpPr>
        <p:spPr>
          <a:xfrm>
            <a:off x="495093" y="1347039"/>
            <a:ext cx="8520600" cy="3600518"/>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defTabSz="914400">
              <a:buClr>
                <a:srgbClr val="000000"/>
              </a:buClr>
              <a:buSzPts val="1100"/>
              <a:buFont typeface="Arial"/>
              <a:buNone/>
            </a:pPr>
            <a:r>
              <a:rPr lang="en-US" sz="1100" kern="0" dirty="0">
                <a:solidFill>
                  <a:srgbClr val="0B5394"/>
                </a:solidFill>
                <a:latin typeface="Arial"/>
                <a:cs typeface="Arial"/>
                <a:sym typeface="Arial"/>
              </a:rPr>
              <a:t>import</a:t>
            </a:r>
            <a:r>
              <a:rPr lang="en-US" sz="1100" kern="0" dirty="0">
                <a:solidFill>
                  <a:srgbClr val="000000"/>
                </a:solidFill>
                <a:latin typeface="Arial"/>
                <a:cs typeface="Arial"/>
                <a:sym typeface="Arial"/>
              </a:rPr>
              <a:t> </a:t>
            </a:r>
            <a:r>
              <a:rPr lang="en-US" sz="1100" kern="0" dirty="0" err="1">
                <a:solidFill>
                  <a:srgbClr val="000000"/>
                </a:solidFill>
                <a:latin typeface="Arial"/>
                <a:cs typeface="Arial"/>
                <a:sym typeface="Arial"/>
              </a:rPr>
              <a:t>os</a:t>
            </a:r>
            <a:endParaRPr sz="1100" kern="0" dirty="0">
              <a:solidFill>
                <a:srgbClr val="000000"/>
              </a:solidFill>
              <a:latin typeface="Arial"/>
              <a:cs typeface="Arial"/>
              <a:sym typeface="Arial"/>
            </a:endParaRPr>
          </a:p>
          <a:p>
            <a:pPr defTabSz="914400">
              <a:buClr>
                <a:srgbClr val="000000"/>
              </a:buClr>
              <a:buSzPts val="1100"/>
              <a:buFont typeface="Arial"/>
              <a:buNone/>
            </a:pPr>
            <a:endParaRPr sz="1100" kern="0" dirty="0">
              <a:solidFill>
                <a:srgbClr val="000000"/>
              </a:solidFill>
              <a:latin typeface="Arial"/>
              <a:cs typeface="Arial"/>
              <a:sym typeface="Arial"/>
            </a:endParaRPr>
          </a:p>
          <a:p>
            <a:pPr defTabSz="914400">
              <a:buClr>
                <a:srgbClr val="000000"/>
              </a:buClr>
              <a:buSzPts val="1100"/>
              <a:buFont typeface="Arial"/>
              <a:buNone/>
            </a:pPr>
            <a:r>
              <a:rPr lang="en-US" sz="1100" kern="0" dirty="0">
                <a:solidFill>
                  <a:srgbClr val="0B5394"/>
                </a:solidFill>
                <a:latin typeface="Arial"/>
                <a:cs typeface="Arial"/>
                <a:sym typeface="Arial"/>
              </a:rPr>
              <a:t>from</a:t>
            </a:r>
            <a:r>
              <a:rPr lang="en-US" sz="1100" kern="0" dirty="0">
                <a:solidFill>
                  <a:srgbClr val="000000"/>
                </a:solidFill>
                <a:latin typeface="Arial"/>
                <a:cs typeface="Arial"/>
                <a:sym typeface="Arial"/>
              </a:rPr>
              <a:t> </a:t>
            </a:r>
            <a:r>
              <a:rPr lang="en-US" sz="1100" kern="0" dirty="0" err="1">
                <a:solidFill>
                  <a:srgbClr val="000000"/>
                </a:solidFill>
                <a:latin typeface="Arial"/>
                <a:cs typeface="Arial"/>
                <a:sym typeface="Arial"/>
              </a:rPr>
              <a:t>reV.config.project_points</a:t>
            </a:r>
            <a:r>
              <a:rPr lang="en-US" sz="1100" kern="0" dirty="0">
                <a:solidFill>
                  <a:srgbClr val="000000"/>
                </a:solidFill>
                <a:latin typeface="Arial"/>
                <a:cs typeface="Arial"/>
                <a:sym typeface="Arial"/>
              </a:rPr>
              <a:t> </a:t>
            </a:r>
            <a:r>
              <a:rPr lang="en-US" sz="1100" kern="0" dirty="0">
                <a:solidFill>
                  <a:srgbClr val="0B5394"/>
                </a:solidFill>
                <a:latin typeface="Arial"/>
                <a:cs typeface="Arial"/>
                <a:sym typeface="Arial"/>
              </a:rPr>
              <a:t>import</a:t>
            </a:r>
            <a:r>
              <a:rPr lang="en-US" sz="1100" kern="0" dirty="0">
                <a:solidFill>
                  <a:srgbClr val="000000"/>
                </a:solidFill>
                <a:latin typeface="Arial"/>
                <a:cs typeface="Arial"/>
                <a:sym typeface="Arial"/>
              </a:rPr>
              <a:t> </a:t>
            </a:r>
            <a:r>
              <a:rPr lang="en-US" sz="1100" kern="0" dirty="0" err="1">
                <a:solidFill>
                  <a:srgbClr val="000000"/>
                </a:solidFill>
                <a:latin typeface="Arial"/>
                <a:cs typeface="Arial"/>
                <a:sym typeface="Arial"/>
              </a:rPr>
              <a:t>ProjectPoints</a:t>
            </a:r>
            <a:endParaRPr sz="1100" kern="0" dirty="0">
              <a:solidFill>
                <a:srgbClr val="000000"/>
              </a:solidFill>
              <a:latin typeface="Arial"/>
              <a:cs typeface="Arial"/>
              <a:sym typeface="Arial"/>
            </a:endParaRPr>
          </a:p>
          <a:p>
            <a:pPr defTabSz="914400">
              <a:buClr>
                <a:srgbClr val="000000"/>
              </a:buClr>
              <a:buSzPts val="1100"/>
              <a:buFont typeface="Arial"/>
              <a:buNone/>
            </a:pPr>
            <a:endParaRPr sz="1100" kern="0" dirty="0">
              <a:solidFill>
                <a:srgbClr val="000000"/>
              </a:solidFill>
              <a:latin typeface="Arial"/>
              <a:cs typeface="Arial"/>
              <a:sym typeface="Arial"/>
            </a:endParaRPr>
          </a:p>
          <a:p>
            <a:pPr defTabSz="914400">
              <a:buClr>
                <a:srgbClr val="000000"/>
              </a:buClr>
              <a:buSzPts val="1100"/>
              <a:buFont typeface="Arial"/>
              <a:buNone/>
            </a:pPr>
            <a:r>
              <a:rPr lang="en-US" sz="1100" kern="0" dirty="0">
                <a:solidFill>
                  <a:srgbClr val="999999"/>
                </a:solidFill>
                <a:latin typeface="Arial"/>
                <a:cs typeface="Arial"/>
                <a:sym typeface="Arial"/>
              </a:rPr>
              <a:t># This requires the resource and </a:t>
            </a:r>
            <a:r>
              <a:rPr lang="en-US" sz="1100" kern="0" dirty="0" err="1">
                <a:solidFill>
                  <a:srgbClr val="999999"/>
                </a:solidFill>
                <a:latin typeface="Arial"/>
                <a:cs typeface="Arial"/>
                <a:sym typeface="Arial"/>
              </a:rPr>
              <a:t>sam</a:t>
            </a:r>
            <a:r>
              <a:rPr lang="en-US" sz="1100" kern="0" dirty="0">
                <a:solidFill>
                  <a:srgbClr val="999999"/>
                </a:solidFill>
                <a:latin typeface="Arial"/>
                <a:cs typeface="Arial"/>
                <a:sym typeface="Arial"/>
              </a:rPr>
              <a:t> configuration files</a:t>
            </a:r>
            <a:endParaRPr sz="1100" kern="0" dirty="0">
              <a:solidFill>
                <a:srgbClr val="999999"/>
              </a:solidFill>
              <a:latin typeface="Arial"/>
              <a:cs typeface="Arial"/>
              <a:sym typeface="Arial"/>
            </a:endParaRPr>
          </a:p>
          <a:p>
            <a:pPr defTabSz="914400">
              <a:buClr>
                <a:srgbClr val="000000"/>
              </a:buClr>
              <a:buSzPts val="1100"/>
              <a:buFont typeface="Arial"/>
              <a:buNone/>
            </a:pPr>
            <a:r>
              <a:rPr lang="en-US" sz="1100" kern="0" dirty="0">
                <a:solidFill>
                  <a:srgbClr val="000000"/>
                </a:solidFill>
                <a:latin typeface="Arial"/>
                <a:cs typeface="Arial"/>
                <a:sym typeface="Arial"/>
              </a:rPr>
              <a:t>NSRDB_SAMPLE = "/</a:t>
            </a:r>
            <a:r>
              <a:rPr lang="en-US" sz="1100" kern="0" dirty="0" err="1">
                <a:solidFill>
                  <a:srgbClr val="000000"/>
                </a:solidFill>
                <a:latin typeface="Arial"/>
                <a:cs typeface="Arial"/>
                <a:sym typeface="Arial"/>
              </a:rPr>
              <a:t>nrel</a:t>
            </a:r>
            <a:r>
              <a:rPr lang="en-US" sz="1100" kern="0" dirty="0">
                <a:solidFill>
                  <a:srgbClr val="000000"/>
                </a:solidFill>
                <a:latin typeface="Arial"/>
                <a:cs typeface="Arial"/>
                <a:sym typeface="Arial"/>
              </a:rPr>
              <a:t>/</a:t>
            </a:r>
            <a:r>
              <a:rPr lang="en-US" sz="1100" kern="0" dirty="0" err="1">
                <a:solidFill>
                  <a:srgbClr val="000000"/>
                </a:solidFill>
                <a:latin typeface="Arial"/>
                <a:cs typeface="Arial"/>
                <a:sym typeface="Arial"/>
              </a:rPr>
              <a:t>nsrdb</a:t>
            </a:r>
            <a:r>
              <a:rPr lang="en-US" sz="1100" kern="0" dirty="0">
                <a:solidFill>
                  <a:srgbClr val="000000"/>
                </a:solidFill>
                <a:latin typeface="Arial"/>
                <a:cs typeface="Arial"/>
                <a:sym typeface="Arial"/>
              </a:rPr>
              <a:t>/</a:t>
            </a:r>
            <a:r>
              <a:rPr lang="en-US" sz="1100" kern="0" dirty="0" err="1">
                <a:solidFill>
                  <a:srgbClr val="000000"/>
                </a:solidFill>
                <a:latin typeface="Arial"/>
                <a:cs typeface="Arial"/>
                <a:sym typeface="Arial"/>
              </a:rPr>
              <a:t>india</a:t>
            </a:r>
            <a:r>
              <a:rPr lang="en-US" sz="1100" kern="0" dirty="0">
                <a:solidFill>
                  <a:srgbClr val="000000"/>
                </a:solidFill>
                <a:latin typeface="Arial"/>
                <a:cs typeface="Arial"/>
                <a:sym typeface="Arial"/>
              </a:rPr>
              <a:t>/nsrdb_india_2000.h5"</a:t>
            </a:r>
            <a:endParaRPr sz="1100" kern="0" dirty="0">
              <a:solidFill>
                <a:srgbClr val="000000"/>
              </a:solidFill>
              <a:latin typeface="Arial"/>
              <a:cs typeface="Arial"/>
              <a:sym typeface="Arial"/>
            </a:endParaRPr>
          </a:p>
          <a:p>
            <a:pPr defTabSz="914400">
              <a:buClr>
                <a:srgbClr val="000000"/>
              </a:buClr>
              <a:buSzPts val="1100"/>
              <a:buFont typeface="Arial"/>
              <a:buNone/>
            </a:pPr>
            <a:r>
              <a:rPr lang="en-US" sz="1100" kern="0" dirty="0">
                <a:solidFill>
                  <a:srgbClr val="000000"/>
                </a:solidFill>
                <a:latin typeface="Arial"/>
                <a:cs typeface="Arial"/>
                <a:sym typeface="Arial"/>
              </a:rPr>
              <a:t>SAM_SAMPLE = </a:t>
            </a:r>
            <a:r>
              <a:rPr lang="en-US" sz="1100" kern="0" dirty="0" err="1">
                <a:solidFill>
                  <a:srgbClr val="000000"/>
                </a:solidFill>
                <a:latin typeface="Arial"/>
                <a:cs typeface="Arial"/>
                <a:sym typeface="Arial"/>
              </a:rPr>
              <a:t>os.path.expanduser</a:t>
            </a:r>
            <a:r>
              <a:rPr lang="en-US" sz="1100" kern="0" dirty="0">
                <a:solidFill>
                  <a:srgbClr val="000000"/>
                </a:solidFill>
                <a:latin typeface="Arial"/>
                <a:cs typeface="Arial"/>
                <a:sym typeface="Arial"/>
              </a:rPr>
              <a:t>("~/</a:t>
            </a:r>
            <a:r>
              <a:rPr lang="en-US" sz="1100" kern="0" dirty="0" err="1">
                <a:solidFill>
                  <a:srgbClr val="000000"/>
                </a:solidFill>
                <a:latin typeface="Arial"/>
                <a:cs typeface="Arial"/>
                <a:sym typeface="Arial"/>
              </a:rPr>
              <a:t>rev_folder</a:t>
            </a:r>
            <a:r>
              <a:rPr lang="en-US" sz="1100" kern="0" dirty="0">
                <a:solidFill>
                  <a:srgbClr val="000000"/>
                </a:solidFill>
                <a:latin typeface="Arial"/>
                <a:cs typeface="Arial"/>
                <a:sym typeface="Arial"/>
              </a:rPr>
              <a:t>/</a:t>
            </a:r>
            <a:r>
              <a:rPr lang="en-US" sz="1100" kern="0" dirty="0" err="1">
                <a:solidFill>
                  <a:srgbClr val="000000"/>
                </a:solidFill>
                <a:latin typeface="Arial"/>
                <a:cs typeface="Arial"/>
                <a:sym typeface="Arial"/>
              </a:rPr>
              <a:t>sample_sam_config.json</a:t>
            </a:r>
            <a:r>
              <a:rPr lang="en-US" sz="1100" kern="0" dirty="0">
                <a:solidFill>
                  <a:srgbClr val="000000"/>
                </a:solidFill>
                <a:latin typeface="Arial"/>
                <a:cs typeface="Arial"/>
                <a:sym typeface="Arial"/>
              </a:rPr>
              <a:t>")</a:t>
            </a:r>
            <a:endParaRPr sz="1100" kern="0" dirty="0">
              <a:solidFill>
                <a:srgbClr val="000000"/>
              </a:solidFill>
              <a:latin typeface="Arial"/>
              <a:cs typeface="Arial"/>
              <a:sym typeface="Arial"/>
            </a:endParaRPr>
          </a:p>
          <a:p>
            <a:pPr defTabSz="914400">
              <a:buClr>
                <a:srgbClr val="000000"/>
              </a:buClr>
              <a:buSzPts val="1100"/>
              <a:buFont typeface="Arial"/>
              <a:buNone/>
            </a:pPr>
            <a:endParaRPr sz="1100" kern="0" dirty="0">
              <a:solidFill>
                <a:srgbClr val="000000"/>
              </a:solidFill>
              <a:latin typeface="Arial"/>
              <a:cs typeface="Arial"/>
              <a:sym typeface="Arial"/>
            </a:endParaRPr>
          </a:p>
          <a:p>
            <a:pPr defTabSz="914400">
              <a:buClr>
                <a:srgbClr val="000000"/>
              </a:buClr>
              <a:buSzPts val="1100"/>
              <a:buFont typeface="Arial"/>
              <a:buNone/>
            </a:pPr>
            <a:r>
              <a:rPr lang="en-US" sz="1100" kern="0" dirty="0">
                <a:solidFill>
                  <a:srgbClr val="999999"/>
                </a:solidFill>
                <a:latin typeface="Arial"/>
                <a:cs typeface="Arial"/>
                <a:sym typeface="Arial"/>
              </a:rPr>
              <a:t># Create a list of coordinate pairs</a:t>
            </a:r>
            <a:endParaRPr sz="1100" kern="0" dirty="0">
              <a:solidFill>
                <a:srgbClr val="999999"/>
              </a:solidFill>
              <a:latin typeface="Arial"/>
              <a:cs typeface="Arial"/>
              <a:sym typeface="Arial"/>
            </a:endParaRPr>
          </a:p>
          <a:p>
            <a:pPr defTabSz="914400">
              <a:buClr>
                <a:srgbClr val="000000"/>
              </a:buClr>
              <a:buSzPts val="1100"/>
              <a:buFont typeface="Arial"/>
              <a:buNone/>
            </a:pPr>
            <a:r>
              <a:rPr lang="en-US" sz="1100" kern="0" dirty="0" err="1">
                <a:solidFill>
                  <a:srgbClr val="000000"/>
                </a:solidFill>
                <a:latin typeface="Arial"/>
                <a:cs typeface="Arial"/>
                <a:sym typeface="Arial"/>
              </a:rPr>
              <a:t>coords</a:t>
            </a:r>
            <a:r>
              <a:rPr lang="en-US" sz="1100" kern="0" dirty="0">
                <a:solidFill>
                  <a:srgbClr val="000000"/>
                </a:solidFill>
                <a:latin typeface="Arial"/>
                <a:cs typeface="Arial"/>
                <a:sym typeface="Arial"/>
              </a:rPr>
              <a:t> = [[</a:t>
            </a:r>
            <a:r>
              <a:rPr lang="en-US" sz="1100" kern="0" dirty="0">
                <a:solidFill>
                  <a:srgbClr val="CC0000"/>
                </a:solidFill>
                <a:latin typeface="Arial"/>
                <a:cs typeface="Arial"/>
                <a:sym typeface="Arial"/>
              </a:rPr>
              <a:t>15.05</a:t>
            </a:r>
            <a:r>
              <a:rPr lang="en-US" sz="1100" kern="0" dirty="0">
                <a:solidFill>
                  <a:srgbClr val="000000"/>
                </a:solidFill>
                <a:latin typeface="Arial"/>
                <a:cs typeface="Arial"/>
                <a:sym typeface="Arial"/>
              </a:rPr>
              <a:t>, </a:t>
            </a:r>
            <a:r>
              <a:rPr lang="en-US" sz="1100" kern="0" dirty="0">
                <a:solidFill>
                  <a:srgbClr val="CC0000"/>
                </a:solidFill>
                <a:latin typeface="Arial"/>
                <a:cs typeface="Arial"/>
                <a:sym typeface="Arial"/>
              </a:rPr>
              <a:t>67.05</a:t>
            </a:r>
            <a:r>
              <a:rPr lang="en-US" sz="1100" kern="0" dirty="0">
                <a:solidFill>
                  <a:srgbClr val="000000"/>
                </a:solidFill>
                <a:latin typeface="Arial"/>
                <a:cs typeface="Arial"/>
                <a:sym typeface="Arial"/>
              </a:rPr>
              <a:t>],</a:t>
            </a:r>
            <a:endParaRPr sz="1100" kern="0" dirty="0">
              <a:solidFill>
                <a:srgbClr val="000000"/>
              </a:solidFill>
              <a:latin typeface="Arial"/>
              <a:cs typeface="Arial"/>
              <a:sym typeface="Arial"/>
            </a:endParaRPr>
          </a:p>
          <a:p>
            <a:pPr defTabSz="914400">
              <a:buClr>
                <a:srgbClr val="000000"/>
              </a:buClr>
              <a:buSzPts val="1100"/>
              <a:buFont typeface="Arial"/>
              <a:buNone/>
            </a:pPr>
            <a:r>
              <a:rPr lang="en-US" sz="1100" kern="0" dirty="0">
                <a:solidFill>
                  <a:srgbClr val="000000"/>
                </a:solidFill>
                <a:latin typeface="Arial"/>
                <a:cs typeface="Arial"/>
                <a:sym typeface="Arial"/>
              </a:rPr>
              <a:t>       	    [</a:t>
            </a:r>
            <a:r>
              <a:rPr lang="en-US" sz="1100" kern="0" dirty="0">
                <a:solidFill>
                  <a:srgbClr val="CC0000"/>
                </a:solidFill>
                <a:latin typeface="Arial"/>
                <a:cs typeface="Arial"/>
                <a:sym typeface="Arial"/>
              </a:rPr>
              <a:t>15.15</a:t>
            </a:r>
            <a:r>
              <a:rPr lang="en-US" sz="1100" kern="0" dirty="0">
                <a:solidFill>
                  <a:srgbClr val="000000"/>
                </a:solidFill>
                <a:latin typeface="Arial"/>
                <a:cs typeface="Arial"/>
                <a:sym typeface="Arial"/>
              </a:rPr>
              <a:t>, </a:t>
            </a:r>
            <a:r>
              <a:rPr lang="en-US" sz="1100" kern="0" dirty="0">
                <a:solidFill>
                  <a:srgbClr val="CC0000"/>
                </a:solidFill>
                <a:latin typeface="Arial"/>
                <a:cs typeface="Arial"/>
                <a:sym typeface="Arial"/>
              </a:rPr>
              <a:t>67.05</a:t>
            </a:r>
            <a:r>
              <a:rPr lang="en-US" sz="1100" kern="0" dirty="0">
                <a:solidFill>
                  <a:srgbClr val="000000"/>
                </a:solidFill>
                <a:latin typeface="Arial"/>
                <a:cs typeface="Arial"/>
                <a:sym typeface="Arial"/>
              </a:rPr>
              <a:t>],</a:t>
            </a:r>
            <a:endParaRPr sz="1100" kern="0" dirty="0">
              <a:solidFill>
                <a:srgbClr val="000000"/>
              </a:solidFill>
              <a:latin typeface="Arial"/>
              <a:cs typeface="Arial"/>
              <a:sym typeface="Arial"/>
            </a:endParaRPr>
          </a:p>
          <a:p>
            <a:pPr defTabSz="914400">
              <a:buClr>
                <a:srgbClr val="000000"/>
              </a:buClr>
              <a:buSzPts val="1100"/>
              <a:buFont typeface="Arial"/>
              <a:buNone/>
            </a:pPr>
            <a:r>
              <a:rPr lang="en-US" sz="1100" kern="0" dirty="0">
                <a:solidFill>
                  <a:srgbClr val="000000"/>
                </a:solidFill>
                <a:latin typeface="Arial"/>
                <a:cs typeface="Arial"/>
                <a:sym typeface="Arial"/>
              </a:rPr>
              <a:t>   	    [</a:t>
            </a:r>
            <a:r>
              <a:rPr lang="en-US" sz="1100" kern="0" dirty="0">
                <a:solidFill>
                  <a:srgbClr val="CC0000"/>
                </a:solidFill>
                <a:latin typeface="Arial"/>
                <a:cs typeface="Arial"/>
                <a:sym typeface="Arial"/>
              </a:rPr>
              <a:t>15.25</a:t>
            </a:r>
            <a:r>
              <a:rPr lang="en-US" sz="1100" kern="0" dirty="0">
                <a:solidFill>
                  <a:srgbClr val="000000"/>
                </a:solidFill>
                <a:latin typeface="Arial"/>
                <a:cs typeface="Arial"/>
                <a:sym typeface="Arial"/>
              </a:rPr>
              <a:t>, </a:t>
            </a:r>
            <a:r>
              <a:rPr lang="en-US" sz="1100" kern="0" dirty="0">
                <a:solidFill>
                  <a:srgbClr val="CC0000"/>
                </a:solidFill>
                <a:latin typeface="Arial"/>
                <a:cs typeface="Arial"/>
                <a:sym typeface="Arial"/>
              </a:rPr>
              <a:t>67.05</a:t>
            </a:r>
            <a:r>
              <a:rPr lang="en-US" sz="1100" kern="0" dirty="0">
                <a:solidFill>
                  <a:srgbClr val="000000"/>
                </a:solidFill>
                <a:latin typeface="Arial"/>
                <a:cs typeface="Arial"/>
                <a:sym typeface="Arial"/>
              </a:rPr>
              <a:t>]]</a:t>
            </a:r>
            <a:endParaRPr sz="1100" kern="0" dirty="0">
              <a:solidFill>
                <a:srgbClr val="000000"/>
              </a:solidFill>
              <a:latin typeface="Arial"/>
              <a:cs typeface="Arial"/>
              <a:sym typeface="Arial"/>
            </a:endParaRPr>
          </a:p>
          <a:p>
            <a:pPr defTabSz="914400">
              <a:buClr>
                <a:srgbClr val="000000"/>
              </a:buClr>
              <a:buSzPts val="1100"/>
              <a:buFont typeface="Arial"/>
              <a:buNone/>
            </a:pPr>
            <a:endParaRPr sz="1100" kern="0" dirty="0">
              <a:solidFill>
                <a:srgbClr val="000000"/>
              </a:solidFill>
              <a:latin typeface="Arial"/>
              <a:cs typeface="Arial"/>
              <a:sym typeface="Arial"/>
            </a:endParaRPr>
          </a:p>
          <a:p>
            <a:pPr defTabSz="914400">
              <a:buClr>
                <a:srgbClr val="000000"/>
              </a:buClr>
              <a:buSzPts val="1100"/>
              <a:buFont typeface="Arial"/>
              <a:buNone/>
            </a:pPr>
            <a:r>
              <a:rPr lang="en-US" sz="1100" kern="0" dirty="0">
                <a:solidFill>
                  <a:srgbClr val="999999"/>
                </a:solidFill>
                <a:latin typeface="Arial"/>
                <a:cs typeface="Arial"/>
                <a:sym typeface="Arial"/>
              </a:rPr>
              <a:t># Create a point object with this </a:t>
            </a:r>
            <a:r>
              <a:rPr lang="en-US" sz="1100" kern="0" dirty="0" err="1">
                <a:solidFill>
                  <a:srgbClr val="999999"/>
                </a:solidFill>
                <a:latin typeface="Arial"/>
                <a:cs typeface="Arial"/>
                <a:sym typeface="Arial"/>
              </a:rPr>
              <a:t>reV</a:t>
            </a:r>
            <a:r>
              <a:rPr lang="en-US" sz="1100" kern="0" dirty="0">
                <a:solidFill>
                  <a:srgbClr val="999999"/>
                </a:solidFill>
                <a:latin typeface="Arial"/>
                <a:cs typeface="Arial"/>
                <a:sym typeface="Arial"/>
              </a:rPr>
              <a:t> method</a:t>
            </a:r>
            <a:endParaRPr sz="1100" kern="0" dirty="0">
              <a:solidFill>
                <a:srgbClr val="999999"/>
              </a:solidFill>
              <a:latin typeface="Arial"/>
              <a:cs typeface="Arial"/>
              <a:sym typeface="Arial"/>
            </a:endParaRPr>
          </a:p>
          <a:p>
            <a:pPr defTabSz="914400">
              <a:buClr>
                <a:srgbClr val="000000"/>
              </a:buClr>
              <a:buSzPts val="1100"/>
              <a:buFont typeface="Arial"/>
              <a:buNone/>
            </a:pPr>
            <a:r>
              <a:rPr lang="en-US" sz="1100" kern="0" dirty="0">
                <a:solidFill>
                  <a:srgbClr val="000000"/>
                </a:solidFill>
                <a:latin typeface="Arial"/>
                <a:cs typeface="Arial"/>
                <a:sym typeface="Arial"/>
              </a:rPr>
              <a:t>points = </a:t>
            </a:r>
            <a:r>
              <a:rPr lang="en-US" sz="1100" kern="0" dirty="0" err="1">
                <a:solidFill>
                  <a:srgbClr val="000000"/>
                </a:solidFill>
                <a:latin typeface="Arial"/>
                <a:cs typeface="Arial"/>
                <a:sym typeface="Arial"/>
              </a:rPr>
              <a:t>ProjectPoints.lat_lon_coords</a:t>
            </a:r>
            <a:r>
              <a:rPr lang="en-US" sz="1100" kern="0" dirty="0">
                <a:solidFill>
                  <a:srgbClr val="000000"/>
                </a:solidFill>
                <a:latin typeface="Arial"/>
                <a:cs typeface="Arial"/>
                <a:sym typeface="Arial"/>
              </a:rPr>
              <a:t>(</a:t>
            </a:r>
            <a:r>
              <a:rPr lang="en-US" sz="1100" kern="0" dirty="0" err="1">
                <a:solidFill>
                  <a:srgbClr val="000000"/>
                </a:solidFill>
                <a:latin typeface="Arial"/>
                <a:cs typeface="Arial"/>
                <a:sym typeface="Arial"/>
              </a:rPr>
              <a:t>coords</a:t>
            </a:r>
            <a:r>
              <a:rPr lang="en-US" sz="1100" kern="0" dirty="0">
                <a:solidFill>
                  <a:srgbClr val="000000"/>
                </a:solidFill>
                <a:latin typeface="Arial"/>
                <a:cs typeface="Arial"/>
                <a:sym typeface="Arial"/>
              </a:rPr>
              <a:t>, NSRDB_SAMPLE, SAM_SAMPLE)</a:t>
            </a:r>
            <a:endParaRPr sz="1100" kern="0" dirty="0">
              <a:solidFill>
                <a:srgbClr val="000000"/>
              </a:solidFill>
              <a:latin typeface="Arial"/>
              <a:cs typeface="Arial"/>
              <a:sym typeface="Arial"/>
            </a:endParaRPr>
          </a:p>
          <a:p>
            <a:pPr defTabSz="914400">
              <a:buClr>
                <a:srgbClr val="000000"/>
              </a:buClr>
              <a:buFont typeface="Arial"/>
              <a:buNone/>
            </a:pPr>
            <a:r>
              <a:rPr lang="en-US" sz="1100" kern="0" dirty="0">
                <a:solidFill>
                  <a:srgbClr val="BF9000"/>
                </a:solidFill>
                <a:latin typeface="Arial"/>
                <a:cs typeface="Arial"/>
                <a:sym typeface="Arial"/>
              </a:rPr>
              <a:t>print</a:t>
            </a:r>
            <a:r>
              <a:rPr lang="en-US" sz="1100" kern="0" dirty="0">
                <a:solidFill>
                  <a:srgbClr val="000000"/>
                </a:solidFill>
                <a:latin typeface="Arial"/>
                <a:cs typeface="Arial"/>
                <a:sym typeface="Arial"/>
              </a:rPr>
              <a:t>(</a:t>
            </a:r>
            <a:r>
              <a:rPr lang="en-US" sz="1100" kern="0" dirty="0" err="1">
                <a:solidFill>
                  <a:srgbClr val="000000"/>
                </a:solidFill>
                <a:latin typeface="Arial"/>
                <a:cs typeface="Arial"/>
                <a:sym typeface="Arial"/>
              </a:rPr>
              <a:t>points.df</a:t>
            </a:r>
            <a:r>
              <a:rPr lang="en-US" sz="1100" kern="0" dirty="0">
                <a:solidFill>
                  <a:srgbClr val="000000"/>
                </a:solidFill>
                <a:latin typeface="Arial"/>
                <a:cs typeface="Arial"/>
                <a:sym typeface="Arial"/>
              </a:rPr>
              <a:t>)</a:t>
            </a:r>
            <a:endParaRPr sz="1100" kern="0" dirty="0">
              <a:solidFill>
                <a:srgbClr val="000000"/>
              </a:solidFill>
              <a:latin typeface="Arial"/>
              <a:cs typeface="Arial"/>
              <a:sym typeface="Arial"/>
            </a:endParaRPr>
          </a:p>
          <a:p>
            <a:pPr defTabSz="914400">
              <a:buClr>
                <a:srgbClr val="000000"/>
              </a:buClr>
              <a:buFont typeface="Arial"/>
              <a:buNone/>
            </a:pPr>
            <a:r>
              <a:rPr lang="en-US" sz="1100" kern="0" dirty="0">
                <a:solidFill>
                  <a:srgbClr val="434343"/>
                </a:solidFill>
                <a:latin typeface="Arial"/>
                <a:cs typeface="Arial"/>
                <a:sym typeface="Arial"/>
              </a:rPr>
              <a:t>   gid                                          config            latitude  longitude</a:t>
            </a:r>
            <a:endParaRPr sz="1100" kern="0" dirty="0">
              <a:solidFill>
                <a:srgbClr val="434343"/>
              </a:solidFill>
              <a:latin typeface="Arial"/>
              <a:cs typeface="Arial"/>
              <a:sym typeface="Arial"/>
            </a:endParaRPr>
          </a:p>
          <a:p>
            <a:pPr defTabSz="914400">
              <a:buClr>
                <a:srgbClr val="000000"/>
              </a:buClr>
              <a:buFont typeface="Arial"/>
              <a:buNone/>
            </a:pPr>
            <a:r>
              <a:rPr lang="en-US" sz="1100" kern="0" dirty="0">
                <a:solidFill>
                  <a:srgbClr val="434343"/>
                </a:solidFill>
                <a:latin typeface="Arial"/>
                <a:cs typeface="Arial"/>
                <a:sym typeface="Arial"/>
              </a:rPr>
              <a:t>0  100  ~/</a:t>
            </a:r>
            <a:r>
              <a:rPr lang="en-US" sz="1100" kern="0" dirty="0" err="1">
                <a:solidFill>
                  <a:srgbClr val="434343"/>
                </a:solidFill>
                <a:latin typeface="Arial"/>
                <a:cs typeface="Arial"/>
                <a:sym typeface="Arial"/>
              </a:rPr>
              <a:t>rev_folder</a:t>
            </a:r>
            <a:r>
              <a:rPr lang="en-US" sz="1100" kern="0" dirty="0">
                <a:solidFill>
                  <a:srgbClr val="434343"/>
                </a:solidFill>
                <a:latin typeface="Arial"/>
                <a:cs typeface="Arial"/>
                <a:sym typeface="Arial"/>
              </a:rPr>
              <a:t>/</a:t>
            </a:r>
            <a:r>
              <a:rPr lang="en-US" sz="1100" kern="0" dirty="0" err="1">
                <a:solidFill>
                  <a:srgbClr val="434343"/>
                </a:solidFill>
                <a:latin typeface="Arial"/>
                <a:cs typeface="Arial"/>
                <a:sym typeface="Arial"/>
              </a:rPr>
              <a:t>sample_sam_config.json</a:t>
            </a:r>
            <a:r>
              <a:rPr lang="en-US" sz="1100" kern="0" dirty="0">
                <a:solidFill>
                  <a:srgbClr val="434343"/>
                </a:solidFill>
                <a:latin typeface="Arial"/>
                <a:cs typeface="Arial"/>
                <a:sym typeface="Arial"/>
              </a:rPr>
              <a:t>     15.05      67.05</a:t>
            </a:r>
            <a:endParaRPr sz="1100" kern="0" dirty="0">
              <a:solidFill>
                <a:srgbClr val="434343"/>
              </a:solidFill>
              <a:latin typeface="Arial"/>
              <a:cs typeface="Arial"/>
              <a:sym typeface="Arial"/>
            </a:endParaRPr>
          </a:p>
          <a:p>
            <a:pPr defTabSz="914400">
              <a:buClr>
                <a:srgbClr val="000000"/>
              </a:buClr>
              <a:buFont typeface="Arial"/>
              <a:buNone/>
            </a:pPr>
            <a:r>
              <a:rPr lang="en-US" sz="1100" kern="0" dirty="0">
                <a:solidFill>
                  <a:srgbClr val="434343"/>
                </a:solidFill>
                <a:latin typeface="Arial"/>
                <a:cs typeface="Arial"/>
                <a:sym typeface="Arial"/>
              </a:rPr>
              <a:t>1  101  ~/</a:t>
            </a:r>
            <a:r>
              <a:rPr lang="en-US" sz="1100" kern="0" dirty="0" err="1">
                <a:solidFill>
                  <a:srgbClr val="434343"/>
                </a:solidFill>
                <a:latin typeface="Arial"/>
                <a:cs typeface="Arial"/>
                <a:sym typeface="Arial"/>
              </a:rPr>
              <a:t>rev_folder</a:t>
            </a:r>
            <a:r>
              <a:rPr lang="en-US" sz="1100" kern="0" dirty="0">
                <a:solidFill>
                  <a:srgbClr val="434343"/>
                </a:solidFill>
                <a:latin typeface="Arial"/>
                <a:cs typeface="Arial"/>
                <a:sym typeface="Arial"/>
              </a:rPr>
              <a:t>/</a:t>
            </a:r>
            <a:r>
              <a:rPr lang="en-US" sz="1100" kern="0" dirty="0" err="1">
                <a:solidFill>
                  <a:srgbClr val="434343"/>
                </a:solidFill>
                <a:latin typeface="Arial"/>
                <a:cs typeface="Arial"/>
                <a:sym typeface="Arial"/>
              </a:rPr>
              <a:t>sample_sam_config.json</a:t>
            </a:r>
            <a:r>
              <a:rPr lang="en-US" sz="1100" kern="0" dirty="0">
                <a:solidFill>
                  <a:srgbClr val="434343"/>
                </a:solidFill>
                <a:latin typeface="Arial"/>
                <a:cs typeface="Arial"/>
                <a:sym typeface="Arial"/>
              </a:rPr>
              <a:t>     15.15      67.05</a:t>
            </a:r>
            <a:endParaRPr sz="1100" kern="0" dirty="0">
              <a:solidFill>
                <a:srgbClr val="434343"/>
              </a:solidFill>
              <a:latin typeface="Arial"/>
              <a:cs typeface="Arial"/>
              <a:sym typeface="Arial"/>
            </a:endParaRPr>
          </a:p>
          <a:p>
            <a:pPr defTabSz="914400">
              <a:buClr>
                <a:srgbClr val="000000"/>
              </a:buClr>
              <a:buFont typeface="Arial"/>
              <a:buNone/>
            </a:pPr>
            <a:r>
              <a:rPr lang="en-US" sz="1100" kern="0" dirty="0">
                <a:solidFill>
                  <a:srgbClr val="434343"/>
                </a:solidFill>
                <a:latin typeface="Arial"/>
                <a:cs typeface="Arial"/>
                <a:sym typeface="Arial"/>
              </a:rPr>
              <a:t>2  102  ~/</a:t>
            </a:r>
            <a:r>
              <a:rPr lang="en-US" sz="1100" kern="0" dirty="0" err="1">
                <a:solidFill>
                  <a:srgbClr val="434343"/>
                </a:solidFill>
                <a:latin typeface="Arial"/>
                <a:cs typeface="Arial"/>
                <a:sym typeface="Arial"/>
              </a:rPr>
              <a:t>rev_folder</a:t>
            </a:r>
            <a:r>
              <a:rPr lang="en-US" sz="1100" kern="0" dirty="0">
                <a:solidFill>
                  <a:srgbClr val="434343"/>
                </a:solidFill>
                <a:latin typeface="Arial"/>
                <a:cs typeface="Arial"/>
                <a:sym typeface="Arial"/>
              </a:rPr>
              <a:t>/</a:t>
            </a:r>
            <a:r>
              <a:rPr lang="en-US" sz="1100" kern="0" dirty="0" err="1">
                <a:solidFill>
                  <a:srgbClr val="434343"/>
                </a:solidFill>
                <a:latin typeface="Arial"/>
                <a:cs typeface="Arial"/>
                <a:sym typeface="Arial"/>
              </a:rPr>
              <a:t>sample_sam_config.json</a:t>
            </a:r>
            <a:r>
              <a:rPr lang="en-US" sz="1100" kern="0" dirty="0">
                <a:solidFill>
                  <a:srgbClr val="434343"/>
                </a:solidFill>
                <a:latin typeface="Arial"/>
                <a:cs typeface="Arial"/>
                <a:sym typeface="Arial"/>
              </a:rPr>
              <a:t>     15.25      67.05</a:t>
            </a:r>
            <a:endParaRPr sz="1100" kern="0" dirty="0">
              <a:solidFill>
                <a:srgbClr val="434343"/>
              </a:solidFill>
              <a:latin typeface="Arial"/>
              <a:cs typeface="Arial"/>
              <a:sym typeface="Arial"/>
            </a:endParaRPr>
          </a:p>
          <a:p>
            <a:pPr defTabSz="914400">
              <a:buClr>
                <a:srgbClr val="000000"/>
              </a:buClr>
              <a:buFont typeface="Arial"/>
              <a:buNone/>
            </a:pPr>
            <a:endParaRPr sz="1100" kern="0" dirty="0">
              <a:solidFill>
                <a:srgbClr val="434343"/>
              </a:solidFill>
              <a:latin typeface="Arial"/>
              <a:cs typeface="Arial"/>
              <a:sym typeface="Arial"/>
            </a:endParaRPr>
          </a:p>
          <a:p>
            <a:pPr defTabSz="914400">
              <a:buClr>
                <a:srgbClr val="000000"/>
              </a:buClr>
              <a:buSzPts val="1100"/>
              <a:buFont typeface="Arial"/>
              <a:buNone/>
            </a:pPr>
            <a:endParaRPr sz="1000" kern="0" dirty="0">
              <a:solidFill>
                <a:srgbClr val="000000"/>
              </a:solidFill>
              <a:latin typeface="Arial"/>
              <a:cs typeface="Arial"/>
              <a:sym typeface="Arial"/>
            </a:endParaRPr>
          </a:p>
        </p:txBody>
      </p:sp>
    </p:spTree>
    <p:extLst>
      <p:ext uri="{BB962C8B-B14F-4D97-AF65-F5344CB8AC3E}">
        <p14:creationId xmlns:p14="http://schemas.microsoft.com/office/powerpoint/2010/main" val="2051810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5" name="Google Shape;158;g94c9827fa4_0_30">
            <a:extLst>
              <a:ext uri="{FF2B5EF4-FFF2-40B4-BE49-F238E27FC236}">
                <a16:creationId xmlns:a16="http://schemas.microsoft.com/office/drawing/2014/main" id="{260D64AF-DE53-0E4D-A7AB-4E4E686AD560}"/>
              </a:ext>
            </a:extLst>
          </p:cNvPr>
          <p:cNvSpPr/>
          <p:nvPr/>
        </p:nvSpPr>
        <p:spPr>
          <a:xfrm>
            <a:off x="457200" y="751115"/>
            <a:ext cx="7773000" cy="400200"/>
          </a:xfrm>
          <a:prstGeom prst="rect">
            <a:avLst/>
          </a:prstGeom>
          <a:noFill/>
          <a:ln>
            <a:noFill/>
          </a:ln>
        </p:spPr>
        <p:txBody>
          <a:bodyPr spcFirstLastPara="1" wrap="square" lIns="91425" tIns="45700" rIns="91425" bIns="45700" anchor="t" anchorCtr="0">
            <a:noAutofit/>
          </a:bodyPr>
          <a:lstStyle/>
          <a:p>
            <a:pPr defTabSz="914400">
              <a:buClr>
                <a:srgbClr val="000000"/>
              </a:buClr>
              <a:buFont typeface="Arial"/>
              <a:buNone/>
            </a:pPr>
            <a:r>
              <a:rPr lang="en-US" sz="2000" i="1" kern="0" dirty="0">
                <a:solidFill>
                  <a:srgbClr val="000000"/>
                </a:solidFill>
                <a:latin typeface="Arial"/>
                <a:cs typeface="Arial"/>
                <a:sym typeface="Arial"/>
              </a:rPr>
              <a:t>Run</a:t>
            </a:r>
            <a:r>
              <a:rPr lang="en-US" sz="2000" i="1" kern="0" dirty="0">
                <a:solidFill>
                  <a:srgbClr val="000000"/>
                </a:solidFill>
                <a:latin typeface="Arial"/>
                <a:ea typeface="Arial"/>
                <a:cs typeface="Arial"/>
                <a:sym typeface="Arial"/>
              </a:rPr>
              <a:t> </a:t>
            </a:r>
            <a:r>
              <a:rPr lang="en-US" sz="2000" i="1" kern="0" dirty="0" err="1">
                <a:solidFill>
                  <a:srgbClr val="000000"/>
                </a:solidFill>
                <a:latin typeface="Arial"/>
                <a:ea typeface="Arial"/>
                <a:cs typeface="Arial"/>
                <a:sym typeface="Arial"/>
              </a:rPr>
              <a:t>reV</a:t>
            </a:r>
            <a:r>
              <a:rPr lang="en-US" sz="2000" i="1" kern="0" dirty="0">
                <a:solidFill>
                  <a:srgbClr val="000000"/>
                </a:solidFill>
                <a:latin typeface="Arial"/>
                <a:ea typeface="Arial"/>
                <a:cs typeface="Arial"/>
                <a:sym typeface="Arial"/>
              </a:rPr>
              <a:t> </a:t>
            </a:r>
            <a:endParaRPr sz="2000" i="1" kern="0" dirty="0">
              <a:solidFill>
                <a:srgbClr val="000C14"/>
              </a:solidFill>
              <a:latin typeface="Arial"/>
              <a:ea typeface="Arial"/>
              <a:cs typeface="Arial"/>
              <a:sym typeface="Arial"/>
            </a:endParaRPr>
          </a:p>
        </p:txBody>
      </p:sp>
      <p:sp>
        <p:nvSpPr>
          <p:cNvPr id="6" name="Google Shape;159;g94c9827fa4_0_30">
            <a:extLst>
              <a:ext uri="{FF2B5EF4-FFF2-40B4-BE49-F238E27FC236}">
                <a16:creationId xmlns:a16="http://schemas.microsoft.com/office/drawing/2014/main" id="{D66AF6BA-B41B-AA4A-932E-8D82B8B218AC}"/>
              </a:ext>
            </a:extLst>
          </p:cNvPr>
          <p:cNvSpPr txBox="1"/>
          <p:nvPr/>
        </p:nvSpPr>
        <p:spPr>
          <a:xfrm>
            <a:off x="495093" y="1347039"/>
            <a:ext cx="8520600" cy="3453561"/>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defTabSz="914400">
              <a:buClr>
                <a:srgbClr val="000000"/>
              </a:buClr>
              <a:buFont typeface="Arial"/>
              <a:buNone/>
            </a:pPr>
            <a:r>
              <a:rPr lang="en-US" sz="1100" kern="0">
                <a:solidFill>
                  <a:srgbClr val="0B5394"/>
                </a:solidFill>
                <a:latin typeface="Arial"/>
                <a:cs typeface="Arial"/>
                <a:sym typeface="Arial"/>
              </a:rPr>
              <a:t>import </a:t>
            </a:r>
            <a:r>
              <a:rPr lang="en-US" sz="1100" kern="0">
                <a:solidFill>
                  <a:srgbClr val="000000"/>
                </a:solidFill>
                <a:latin typeface="Arial"/>
                <a:cs typeface="Arial"/>
                <a:sym typeface="Arial"/>
              </a:rPr>
              <a:t>os</a:t>
            </a:r>
            <a:endParaRPr sz="1100" kern="0">
              <a:solidFill>
                <a:srgbClr val="000000"/>
              </a:solidFill>
              <a:latin typeface="Arial"/>
              <a:cs typeface="Arial"/>
              <a:sym typeface="Arial"/>
            </a:endParaRPr>
          </a:p>
          <a:p>
            <a:pPr defTabSz="914400">
              <a:buClr>
                <a:srgbClr val="000000"/>
              </a:buClr>
              <a:buFont typeface="Arial"/>
              <a:buNone/>
            </a:pPr>
            <a:endParaRPr sz="1100" kern="0">
              <a:solidFill>
                <a:srgbClr val="0B5394"/>
              </a:solidFill>
              <a:latin typeface="Arial"/>
              <a:cs typeface="Arial"/>
              <a:sym typeface="Arial"/>
            </a:endParaRPr>
          </a:p>
          <a:p>
            <a:pPr defTabSz="914400">
              <a:buClr>
                <a:srgbClr val="000000"/>
              </a:buClr>
              <a:buFont typeface="Arial"/>
              <a:buNone/>
            </a:pPr>
            <a:r>
              <a:rPr lang="en-US" sz="1100" kern="0">
                <a:solidFill>
                  <a:srgbClr val="0B5394"/>
                </a:solidFill>
                <a:latin typeface="Arial"/>
                <a:cs typeface="Arial"/>
                <a:sym typeface="Arial"/>
              </a:rPr>
              <a:t>from </a:t>
            </a:r>
            <a:r>
              <a:rPr lang="en-US" sz="1100" kern="0">
                <a:solidFill>
                  <a:srgbClr val="000000"/>
                </a:solidFill>
                <a:latin typeface="Arial"/>
                <a:cs typeface="Arial"/>
                <a:sym typeface="Arial"/>
              </a:rPr>
              <a:t>reV.generation.generation </a:t>
            </a:r>
            <a:r>
              <a:rPr lang="en-US" sz="1100" kern="0">
                <a:solidFill>
                  <a:srgbClr val="0B5394"/>
                </a:solidFill>
                <a:latin typeface="Arial"/>
                <a:cs typeface="Arial"/>
                <a:sym typeface="Arial"/>
              </a:rPr>
              <a:t>import </a:t>
            </a:r>
            <a:r>
              <a:rPr lang="en-US" sz="1100" kern="0">
                <a:solidFill>
                  <a:srgbClr val="000000"/>
                </a:solidFill>
                <a:latin typeface="Arial"/>
                <a:cs typeface="Arial"/>
                <a:sym typeface="Arial"/>
              </a:rPr>
              <a:t>Gen</a:t>
            </a:r>
            <a:endParaRPr sz="1100" kern="0">
              <a:solidFill>
                <a:srgbClr val="000000"/>
              </a:solidFill>
              <a:latin typeface="Arial"/>
              <a:cs typeface="Arial"/>
              <a:sym typeface="Arial"/>
            </a:endParaRPr>
          </a:p>
          <a:p>
            <a:pPr defTabSz="914400">
              <a:buClr>
                <a:srgbClr val="000000"/>
              </a:buClr>
              <a:buFont typeface="Arial"/>
              <a:buNone/>
            </a:pPr>
            <a:endParaRPr sz="1100" kern="0">
              <a:solidFill>
                <a:srgbClr val="0B5394"/>
              </a:solidFill>
              <a:latin typeface="Arial"/>
              <a:cs typeface="Arial"/>
              <a:sym typeface="Arial"/>
            </a:endParaRPr>
          </a:p>
          <a:p>
            <a:pPr defTabSz="914400">
              <a:buClr>
                <a:srgbClr val="000000"/>
              </a:buClr>
              <a:buFont typeface="Arial"/>
              <a:buNone/>
            </a:pPr>
            <a:r>
              <a:rPr lang="en-US" sz="1100" kern="0">
                <a:solidFill>
                  <a:srgbClr val="999999"/>
                </a:solidFill>
                <a:latin typeface="Arial"/>
                <a:cs typeface="Arial"/>
                <a:sym typeface="Arial"/>
              </a:rPr>
              <a:t># Collect the elements generated from the previous slides</a:t>
            </a:r>
            <a:endParaRPr sz="1100" kern="0">
              <a:solidFill>
                <a:srgbClr val="999999"/>
              </a:solidFill>
              <a:latin typeface="Arial"/>
              <a:cs typeface="Arial"/>
              <a:sym typeface="Arial"/>
            </a:endParaRPr>
          </a:p>
          <a:p>
            <a:pPr defTabSz="914400">
              <a:buClr>
                <a:srgbClr val="000000"/>
              </a:buClr>
              <a:buFont typeface="Arial"/>
              <a:buNone/>
            </a:pPr>
            <a:r>
              <a:rPr lang="en-US" sz="1100" kern="0">
                <a:solidFill>
                  <a:srgbClr val="000000"/>
                </a:solidFill>
                <a:latin typeface="Arial"/>
                <a:cs typeface="Arial"/>
                <a:sym typeface="Arial"/>
              </a:rPr>
              <a:t>NSRDB_SAMPLE =</a:t>
            </a:r>
            <a:r>
              <a:rPr lang="en-US" sz="1100" kern="0">
                <a:solidFill>
                  <a:srgbClr val="0B5394"/>
                </a:solidFill>
                <a:latin typeface="Arial"/>
                <a:cs typeface="Arial"/>
                <a:sym typeface="Arial"/>
              </a:rPr>
              <a:t> </a:t>
            </a:r>
            <a:r>
              <a:rPr lang="en-US" sz="1100" kern="0">
                <a:solidFill>
                  <a:srgbClr val="38761D"/>
                </a:solidFill>
                <a:latin typeface="Arial"/>
                <a:cs typeface="Arial"/>
                <a:sym typeface="Arial"/>
              </a:rPr>
              <a:t>"/nrel/nsrdb/india/nsrdb_india_2000.h5"</a:t>
            </a:r>
            <a:endParaRPr sz="1100" kern="0">
              <a:solidFill>
                <a:srgbClr val="38761D"/>
              </a:solidFill>
              <a:latin typeface="Arial"/>
              <a:cs typeface="Arial"/>
              <a:sym typeface="Arial"/>
            </a:endParaRPr>
          </a:p>
          <a:p>
            <a:pPr defTabSz="914400">
              <a:buClr>
                <a:srgbClr val="000000"/>
              </a:buClr>
              <a:buFont typeface="Arial"/>
              <a:buNone/>
            </a:pPr>
            <a:r>
              <a:rPr lang="en-US" sz="1100" kern="0">
                <a:solidFill>
                  <a:srgbClr val="000000"/>
                </a:solidFill>
                <a:latin typeface="Arial"/>
                <a:cs typeface="Arial"/>
                <a:sym typeface="Arial"/>
              </a:rPr>
              <a:t>SAM_SAMPLE = os.path.expanduser(</a:t>
            </a:r>
            <a:r>
              <a:rPr lang="en-US" sz="1100" kern="0">
                <a:solidFill>
                  <a:srgbClr val="38761D"/>
                </a:solidFill>
                <a:latin typeface="Arial"/>
                <a:cs typeface="Arial"/>
                <a:sym typeface="Arial"/>
              </a:rPr>
              <a:t>"~/rev_folder/sample_sam_config.json"</a:t>
            </a:r>
            <a:r>
              <a:rPr lang="en-US" sz="1100" kern="0">
                <a:solidFill>
                  <a:srgbClr val="000000"/>
                </a:solidFill>
                <a:latin typeface="Arial"/>
                <a:cs typeface="Arial"/>
                <a:sym typeface="Arial"/>
              </a:rPr>
              <a:t>)</a:t>
            </a:r>
            <a:endParaRPr sz="1100" kern="0">
              <a:solidFill>
                <a:srgbClr val="000000"/>
              </a:solidFill>
              <a:latin typeface="Arial"/>
              <a:cs typeface="Arial"/>
              <a:sym typeface="Arial"/>
            </a:endParaRPr>
          </a:p>
          <a:p>
            <a:pPr defTabSz="914400">
              <a:buClr>
                <a:srgbClr val="000000"/>
              </a:buClr>
              <a:buFont typeface="Arial"/>
              <a:buNone/>
            </a:pPr>
            <a:r>
              <a:rPr lang="en-US" sz="1100" kern="0">
                <a:solidFill>
                  <a:srgbClr val="000000"/>
                </a:solidFill>
                <a:latin typeface="Arial"/>
                <a:cs typeface="Arial"/>
                <a:sym typeface="Arial"/>
              </a:rPr>
              <a:t>POINT_SAMPLE =  os.path.expanduser(</a:t>
            </a:r>
            <a:r>
              <a:rPr lang="en-US" sz="1100" kern="0">
                <a:solidFill>
                  <a:srgbClr val="38761D"/>
                </a:solidFill>
                <a:latin typeface="Arial"/>
                <a:cs typeface="Arial"/>
                <a:sym typeface="Arial"/>
              </a:rPr>
              <a:t>"~/rev_folder/project_points.csv"</a:t>
            </a:r>
            <a:r>
              <a:rPr lang="en-US" sz="1100" kern="0">
                <a:solidFill>
                  <a:srgbClr val="000000"/>
                </a:solidFill>
                <a:latin typeface="Arial"/>
                <a:cs typeface="Arial"/>
                <a:sym typeface="Arial"/>
              </a:rPr>
              <a:t>)</a:t>
            </a:r>
            <a:endParaRPr sz="1100" kern="0">
              <a:solidFill>
                <a:srgbClr val="0B5394"/>
              </a:solidFill>
              <a:latin typeface="Arial"/>
              <a:cs typeface="Arial"/>
              <a:sym typeface="Arial"/>
            </a:endParaRPr>
          </a:p>
          <a:p>
            <a:pPr defTabSz="914400">
              <a:buClr>
                <a:srgbClr val="000000"/>
              </a:buClr>
              <a:buFont typeface="Arial"/>
              <a:buNone/>
            </a:pPr>
            <a:endParaRPr sz="1100" kern="0">
              <a:solidFill>
                <a:srgbClr val="0B5394"/>
              </a:solidFill>
              <a:latin typeface="Arial"/>
              <a:cs typeface="Arial"/>
              <a:sym typeface="Arial"/>
            </a:endParaRPr>
          </a:p>
          <a:p>
            <a:pPr defTabSz="914400">
              <a:buClr>
                <a:srgbClr val="000000"/>
              </a:buClr>
              <a:buFont typeface="Arial"/>
              <a:buNone/>
            </a:pPr>
            <a:endParaRPr sz="1100" kern="0">
              <a:solidFill>
                <a:srgbClr val="0B5394"/>
              </a:solidFill>
              <a:latin typeface="Arial"/>
              <a:cs typeface="Arial"/>
              <a:sym typeface="Arial"/>
            </a:endParaRPr>
          </a:p>
          <a:p>
            <a:pPr defTabSz="914400">
              <a:buClr>
                <a:srgbClr val="000000"/>
              </a:buClr>
              <a:buFont typeface="Arial"/>
              <a:buNone/>
            </a:pPr>
            <a:r>
              <a:rPr lang="en-US" sz="1100" kern="0">
                <a:solidFill>
                  <a:srgbClr val="999999"/>
                </a:solidFill>
                <a:latin typeface="Arial"/>
                <a:cs typeface="Arial"/>
                <a:sym typeface="Arial"/>
              </a:rPr>
              <a:t># Tell reV which SAM configuration to use for each “config” key in the project points</a:t>
            </a:r>
            <a:endParaRPr sz="1100" kern="0">
              <a:solidFill>
                <a:srgbClr val="999999"/>
              </a:solidFill>
              <a:latin typeface="Arial"/>
              <a:cs typeface="Arial"/>
              <a:sym typeface="Arial"/>
            </a:endParaRPr>
          </a:p>
          <a:p>
            <a:pPr defTabSz="914400">
              <a:buClr>
                <a:srgbClr val="000000"/>
              </a:buClr>
              <a:buFont typeface="Arial"/>
              <a:buNone/>
            </a:pPr>
            <a:r>
              <a:rPr lang="en-US" sz="1100" kern="0">
                <a:solidFill>
                  <a:srgbClr val="000000"/>
                </a:solidFill>
                <a:latin typeface="Arial"/>
                <a:cs typeface="Arial"/>
                <a:sym typeface="Arial"/>
              </a:rPr>
              <a:t>sam_files = {</a:t>
            </a:r>
            <a:endParaRPr sz="1100" kern="0">
              <a:solidFill>
                <a:srgbClr val="000000"/>
              </a:solidFill>
              <a:latin typeface="Arial"/>
              <a:cs typeface="Arial"/>
              <a:sym typeface="Arial"/>
            </a:endParaRPr>
          </a:p>
          <a:p>
            <a:pPr defTabSz="914400">
              <a:buClr>
                <a:srgbClr val="000000"/>
              </a:buClr>
              <a:buFont typeface="Arial"/>
              <a:buNone/>
            </a:pPr>
            <a:r>
              <a:rPr lang="en-US" sz="1100" kern="0">
                <a:solidFill>
                  <a:srgbClr val="000000"/>
                </a:solidFill>
                <a:latin typeface="Arial"/>
                <a:cs typeface="Arial"/>
                <a:sym typeface="Arial"/>
              </a:rPr>
              <a:t>   </a:t>
            </a:r>
            <a:r>
              <a:rPr lang="en-US" sz="1100" kern="0">
                <a:solidFill>
                  <a:srgbClr val="38761D"/>
                </a:solidFill>
                <a:latin typeface="Arial"/>
                <a:cs typeface="Arial"/>
                <a:sym typeface="Arial"/>
              </a:rPr>
              <a:t> "default"</a:t>
            </a:r>
            <a:r>
              <a:rPr lang="en-US" sz="1100" kern="0">
                <a:solidFill>
                  <a:srgbClr val="000000"/>
                </a:solidFill>
                <a:latin typeface="Arial"/>
                <a:cs typeface="Arial"/>
                <a:sym typeface="Arial"/>
              </a:rPr>
              <a:t>: SAM_SAMPLE</a:t>
            </a:r>
            <a:endParaRPr sz="1100" kern="0">
              <a:solidFill>
                <a:srgbClr val="000000"/>
              </a:solidFill>
              <a:latin typeface="Arial"/>
              <a:cs typeface="Arial"/>
              <a:sym typeface="Arial"/>
            </a:endParaRPr>
          </a:p>
          <a:p>
            <a:pPr defTabSz="914400">
              <a:buClr>
                <a:srgbClr val="000000"/>
              </a:buClr>
              <a:buFont typeface="Arial"/>
              <a:buNone/>
            </a:pPr>
            <a:r>
              <a:rPr lang="en-US" sz="1100" kern="0">
                <a:solidFill>
                  <a:srgbClr val="000000"/>
                </a:solidFill>
                <a:latin typeface="Arial"/>
                <a:cs typeface="Arial"/>
                <a:sym typeface="Arial"/>
              </a:rPr>
              <a:t>    }</a:t>
            </a:r>
            <a:endParaRPr sz="1100" kern="0">
              <a:solidFill>
                <a:srgbClr val="000000"/>
              </a:solidFill>
              <a:latin typeface="Arial"/>
              <a:cs typeface="Arial"/>
              <a:sym typeface="Arial"/>
            </a:endParaRPr>
          </a:p>
          <a:p>
            <a:pPr defTabSz="914400">
              <a:buClr>
                <a:srgbClr val="000000"/>
              </a:buClr>
              <a:buFont typeface="Arial"/>
              <a:buNone/>
            </a:pPr>
            <a:endParaRPr sz="1100" kern="0">
              <a:solidFill>
                <a:srgbClr val="0B5394"/>
              </a:solidFill>
              <a:latin typeface="Arial"/>
              <a:cs typeface="Arial"/>
              <a:sym typeface="Arial"/>
            </a:endParaRPr>
          </a:p>
          <a:p>
            <a:pPr defTabSz="914400">
              <a:buClr>
                <a:srgbClr val="000000"/>
              </a:buClr>
              <a:buFont typeface="Arial"/>
              <a:buNone/>
            </a:pPr>
            <a:r>
              <a:rPr lang="en-US" sz="1100" kern="0">
                <a:solidFill>
                  <a:srgbClr val="999999"/>
                </a:solidFill>
                <a:latin typeface="Arial"/>
                <a:cs typeface="Arial"/>
                <a:sym typeface="Arial"/>
              </a:rPr>
              <a:t># The points object may be a path to a csv or a ProjectPoints object (as in from the previous slide)</a:t>
            </a:r>
            <a:endParaRPr sz="1100" kern="0">
              <a:solidFill>
                <a:srgbClr val="999999"/>
              </a:solidFill>
              <a:latin typeface="Arial"/>
              <a:cs typeface="Arial"/>
              <a:sym typeface="Arial"/>
            </a:endParaRPr>
          </a:p>
          <a:p>
            <a:pPr defTabSz="914400">
              <a:buClr>
                <a:srgbClr val="000000"/>
              </a:buClr>
              <a:buFont typeface="Arial"/>
              <a:buNone/>
            </a:pPr>
            <a:r>
              <a:rPr lang="en-US" sz="1100" kern="0">
                <a:solidFill>
                  <a:srgbClr val="000000"/>
                </a:solidFill>
                <a:latin typeface="Arial"/>
                <a:cs typeface="Arial"/>
                <a:sym typeface="Arial"/>
              </a:rPr>
              <a:t>gen = Gen.reV_run(tech=</a:t>
            </a:r>
            <a:r>
              <a:rPr lang="en-US" sz="1100" kern="0">
                <a:solidFill>
                  <a:srgbClr val="38761D"/>
                </a:solidFill>
                <a:latin typeface="Arial"/>
                <a:cs typeface="Arial"/>
                <a:sym typeface="Arial"/>
              </a:rPr>
              <a:t>”pvwattsv5”</a:t>
            </a:r>
            <a:r>
              <a:rPr lang="en-US" sz="1100" kern="0">
                <a:solidFill>
                  <a:srgbClr val="000000"/>
                </a:solidFill>
                <a:latin typeface="Arial"/>
                <a:cs typeface="Arial"/>
                <a:sym typeface="Arial"/>
              </a:rPr>
              <a:t>, points=POINT_SAMPLE, sam_files=sam_files,</a:t>
            </a:r>
            <a:endParaRPr sz="1100" kern="0">
              <a:solidFill>
                <a:srgbClr val="000000"/>
              </a:solidFill>
              <a:latin typeface="Arial"/>
              <a:cs typeface="Arial"/>
              <a:sym typeface="Arial"/>
            </a:endParaRPr>
          </a:p>
          <a:p>
            <a:pPr defTabSz="914400">
              <a:buClr>
                <a:srgbClr val="000000"/>
              </a:buClr>
              <a:buFont typeface="Arial"/>
              <a:buNone/>
            </a:pPr>
            <a:r>
              <a:rPr lang="en-US" sz="1100" kern="0">
                <a:solidFill>
                  <a:srgbClr val="000000"/>
                </a:solidFill>
                <a:latin typeface="Arial"/>
                <a:cs typeface="Arial"/>
                <a:sym typeface="Arial"/>
              </a:rPr>
              <a:t>                  	        res_file=NSRDB_SAMPLE, max_workers=</a:t>
            </a:r>
            <a:r>
              <a:rPr lang="en-US" sz="1100" kern="0">
                <a:solidFill>
                  <a:srgbClr val="CC0000"/>
                </a:solidFill>
                <a:latin typeface="Arial"/>
                <a:cs typeface="Arial"/>
                <a:sym typeface="Arial"/>
              </a:rPr>
              <a:t>1</a:t>
            </a:r>
            <a:r>
              <a:rPr lang="en-US" sz="1100" kern="0">
                <a:solidFill>
                  <a:srgbClr val="000000"/>
                </a:solidFill>
                <a:latin typeface="Arial"/>
                <a:cs typeface="Arial"/>
                <a:sym typeface="Arial"/>
              </a:rPr>
              <a:t>, fout=</a:t>
            </a:r>
            <a:r>
              <a:rPr lang="en-US" sz="1100" kern="0">
                <a:solidFill>
                  <a:srgbClr val="BF9000"/>
                </a:solidFill>
                <a:latin typeface="Arial"/>
                <a:cs typeface="Arial"/>
                <a:sym typeface="Arial"/>
              </a:rPr>
              <a:t>None</a:t>
            </a:r>
            <a:r>
              <a:rPr lang="en-US" sz="1100" kern="0">
                <a:solidFill>
                  <a:srgbClr val="000000"/>
                </a:solidFill>
                <a:latin typeface="Arial"/>
                <a:cs typeface="Arial"/>
                <a:sym typeface="Arial"/>
              </a:rPr>
              <a:t>,</a:t>
            </a:r>
            <a:endParaRPr sz="1100" kern="0">
              <a:solidFill>
                <a:srgbClr val="000000"/>
              </a:solidFill>
              <a:latin typeface="Arial"/>
              <a:cs typeface="Arial"/>
              <a:sym typeface="Arial"/>
            </a:endParaRPr>
          </a:p>
          <a:p>
            <a:pPr defTabSz="914400">
              <a:buClr>
                <a:srgbClr val="000000"/>
              </a:buClr>
              <a:buFont typeface="Arial"/>
              <a:buNone/>
            </a:pPr>
            <a:r>
              <a:rPr lang="en-US" sz="1100" kern="0">
                <a:solidFill>
                  <a:srgbClr val="000000"/>
                </a:solidFill>
                <a:latin typeface="Arial"/>
                <a:cs typeface="Arial"/>
                <a:sym typeface="Arial"/>
              </a:rPr>
              <a:t>                                output_request=(</a:t>
            </a:r>
            <a:r>
              <a:rPr lang="en-US" sz="1100" kern="0">
                <a:solidFill>
                  <a:srgbClr val="38761D"/>
                </a:solidFill>
                <a:latin typeface="Arial"/>
                <a:cs typeface="Arial"/>
                <a:sym typeface="Arial"/>
              </a:rPr>
              <a:t>“cf_mean”</a:t>
            </a:r>
            <a:r>
              <a:rPr lang="en-US" sz="1100" kern="0">
                <a:solidFill>
                  <a:srgbClr val="000000"/>
                </a:solidFill>
                <a:latin typeface="Arial"/>
                <a:cs typeface="Arial"/>
                <a:sym typeface="Arial"/>
              </a:rPr>
              <a:t>, </a:t>
            </a:r>
            <a:r>
              <a:rPr lang="en-US" sz="1100" kern="0">
                <a:solidFill>
                  <a:srgbClr val="38761D"/>
                </a:solidFill>
                <a:latin typeface="Arial"/>
                <a:cs typeface="Arial"/>
                <a:sym typeface="Arial"/>
              </a:rPr>
              <a:t>“cf_profile”</a:t>
            </a:r>
            <a:r>
              <a:rPr lang="en-US" sz="1100" kern="0">
                <a:solidFill>
                  <a:srgbClr val="000000"/>
                </a:solidFill>
                <a:latin typeface="Arial"/>
                <a:cs typeface="Arial"/>
                <a:sym typeface="Arial"/>
              </a:rPr>
              <a:t>)</a:t>
            </a:r>
            <a:endParaRPr sz="1100" kern="0">
              <a:solidFill>
                <a:srgbClr val="000000"/>
              </a:solidFill>
              <a:latin typeface="Arial"/>
              <a:cs typeface="Arial"/>
              <a:sym typeface="Arial"/>
            </a:endParaRPr>
          </a:p>
          <a:p>
            <a:pPr defTabSz="914400">
              <a:buClr>
                <a:srgbClr val="000000"/>
              </a:buClr>
              <a:buFont typeface="Arial"/>
              <a:buNone/>
            </a:pPr>
            <a:endParaRPr sz="1000" kern="0">
              <a:solidFill>
                <a:srgbClr val="0B5394"/>
              </a:solidFill>
              <a:latin typeface="Arial"/>
              <a:cs typeface="Arial"/>
              <a:sym typeface="Arial"/>
            </a:endParaRPr>
          </a:p>
        </p:txBody>
      </p:sp>
    </p:spTree>
    <p:extLst>
      <p:ext uri="{BB962C8B-B14F-4D97-AF65-F5344CB8AC3E}">
        <p14:creationId xmlns:p14="http://schemas.microsoft.com/office/powerpoint/2010/main" val="3623592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Running </a:t>
            </a:r>
            <a:r>
              <a:rPr lang="en-US" dirty="0" err="1"/>
              <a:t>reV</a:t>
            </a:r>
            <a:r>
              <a:rPr lang="en-US" dirty="0"/>
              <a:t> Locally with HSDS</a:t>
            </a:r>
          </a:p>
        </p:txBody>
      </p:sp>
      <p:sp>
        <p:nvSpPr>
          <p:cNvPr id="5" name="Google Shape;166;g94c9827fa4_0_45">
            <a:extLst>
              <a:ext uri="{FF2B5EF4-FFF2-40B4-BE49-F238E27FC236}">
                <a16:creationId xmlns:a16="http://schemas.microsoft.com/office/drawing/2014/main" id="{B8BD18FB-DFDC-084F-93D0-D53F9FB6EFFB}"/>
              </a:ext>
            </a:extLst>
          </p:cNvPr>
          <p:cNvSpPr/>
          <p:nvPr/>
        </p:nvSpPr>
        <p:spPr>
          <a:xfrm>
            <a:off x="457200" y="768776"/>
            <a:ext cx="7773000" cy="400200"/>
          </a:xfrm>
          <a:prstGeom prst="rect">
            <a:avLst/>
          </a:prstGeom>
          <a:noFill/>
          <a:ln>
            <a:noFill/>
          </a:ln>
        </p:spPr>
        <p:txBody>
          <a:bodyPr spcFirstLastPara="1" wrap="square" lIns="91425" tIns="45700" rIns="91425" bIns="45700" anchor="t" anchorCtr="0">
            <a:noAutofit/>
          </a:bodyPr>
          <a:lstStyle/>
          <a:p>
            <a:pPr defTabSz="914400">
              <a:buClr>
                <a:srgbClr val="000000"/>
              </a:buClr>
              <a:buFont typeface="Arial"/>
              <a:buNone/>
            </a:pPr>
            <a:r>
              <a:rPr lang="en-US" sz="2000" i="1" kern="0">
                <a:solidFill>
                  <a:srgbClr val="000000"/>
                </a:solidFill>
                <a:latin typeface="Arial"/>
                <a:ea typeface="Arial"/>
                <a:cs typeface="Arial"/>
                <a:sym typeface="Arial"/>
              </a:rPr>
              <a:t>reV Output</a:t>
            </a:r>
            <a:endParaRPr sz="2000" i="1" kern="0">
              <a:solidFill>
                <a:srgbClr val="000C14"/>
              </a:solidFill>
              <a:latin typeface="Arial"/>
              <a:ea typeface="Arial"/>
              <a:cs typeface="Arial"/>
              <a:sym typeface="Arial"/>
            </a:endParaRPr>
          </a:p>
        </p:txBody>
      </p:sp>
      <p:sp>
        <p:nvSpPr>
          <p:cNvPr id="6" name="Google Shape;167;g94c9827fa4_0_45">
            <a:extLst>
              <a:ext uri="{FF2B5EF4-FFF2-40B4-BE49-F238E27FC236}">
                <a16:creationId xmlns:a16="http://schemas.microsoft.com/office/drawing/2014/main" id="{C536EF90-25AA-8D49-A722-1216901339A0}"/>
              </a:ext>
            </a:extLst>
          </p:cNvPr>
          <p:cNvSpPr txBox="1"/>
          <p:nvPr/>
        </p:nvSpPr>
        <p:spPr>
          <a:xfrm>
            <a:off x="495093" y="1364700"/>
            <a:ext cx="8520600" cy="3239957"/>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defTabSz="914400">
              <a:buClr>
                <a:srgbClr val="000000"/>
              </a:buClr>
              <a:buFont typeface="Arial"/>
              <a:buNone/>
            </a:pPr>
            <a:r>
              <a:rPr lang="en-US" sz="1100" kern="0">
                <a:solidFill>
                  <a:srgbClr val="999999"/>
                </a:solidFill>
                <a:latin typeface="Arial"/>
                <a:cs typeface="Arial"/>
                <a:sym typeface="Arial"/>
              </a:rPr>
              <a:t># Access outputs with the .out dictionary and the data set key</a:t>
            </a:r>
            <a:endParaRPr sz="1100" kern="0">
              <a:solidFill>
                <a:srgbClr val="999999"/>
              </a:solidFill>
              <a:latin typeface="Arial"/>
              <a:cs typeface="Arial"/>
              <a:sym typeface="Arial"/>
            </a:endParaRPr>
          </a:p>
          <a:p>
            <a:pPr defTabSz="914400">
              <a:buClr>
                <a:srgbClr val="000000"/>
              </a:buClr>
              <a:buFont typeface="Arial"/>
              <a:buNone/>
            </a:pPr>
            <a:r>
              <a:rPr lang="en-US" sz="1100" kern="0">
                <a:solidFill>
                  <a:srgbClr val="BF9000"/>
                </a:solidFill>
                <a:latin typeface="Arial"/>
                <a:cs typeface="Arial"/>
                <a:sym typeface="Arial"/>
              </a:rPr>
              <a:t>print</a:t>
            </a:r>
            <a:r>
              <a:rPr lang="en-US" sz="1100" kern="0">
                <a:solidFill>
                  <a:srgbClr val="000000"/>
                </a:solidFill>
                <a:latin typeface="Arial"/>
                <a:cs typeface="Arial"/>
                <a:sym typeface="Arial"/>
              </a:rPr>
              <a:t>(gen.out[</a:t>
            </a:r>
            <a:r>
              <a:rPr lang="en-US" sz="1100" kern="0">
                <a:solidFill>
                  <a:srgbClr val="38761D"/>
                </a:solidFill>
                <a:latin typeface="Arial"/>
                <a:cs typeface="Arial"/>
                <a:sym typeface="Arial"/>
              </a:rPr>
              <a:t>“cf_profile”</a:t>
            </a:r>
            <a:r>
              <a:rPr lang="en-US" sz="1100" kern="0">
                <a:solidFill>
                  <a:srgbClr val="000000"/>
                </a:solidFill>
                <a:latin typeface="Arial"/>
                <a:cs typeface="Arial"/>
                <a:sym typeface="Arial"/>
              </a:rPr>
              <a:t>])</a:t>
            </a:r>
            <a:endParaRPr sz="1100" kern="0">
              <a:solidFill>
                <a:srgbClr val="000000"/>
              </a:solidFill>
              <a:latin typeface="Arial"/>
              <a:cs typeface="Arial"/>
              <a:sym typeface="Arial"/>
            </a:endParaRPr>
          </a:p>
          <a:p>
            <a:pPr defTabSz="914400">
              <a:buClr>
                <a:srgbClr val="000000"/>
              </a:buClr>
              <a:buFont typeface="Arial"/>
              <a:buNone/>
            </a:pPr>
            <a:r>
              <a:rPr lang="en-US" sz="1100" kern="0">
                <a:solidFill>
                  <a:srgbClr val="666666"/>
                </a:solidFill>
                <a:latin typeface="Arial"/>
                <a:cs typeface="Arial"/>
                <a:sym typeface="Arial"/>
              </a:rPr>
              <a:t>[[0.        0.        0.	  …	0.         0.        0.         ]</a:t>
            </a:r>
            <a:endParaRPr sz="1100" kern="0">
              <a:solidFill>
                <a:srgbClr val="666666"/>
              </a:solidFill>
              <a:latin typeface="Arial"/>
              <a:cs typeface="Arial"/>
              <a:sym typeface="Arial"/>
            </a:endParaRPr>
          </a:p>
          <a:p>
            <a:pPr defTabSz="914400">
              <a:buClr>
                <a:srgbClr val="000000"/>
              </a:buClr>
              <a:buFont typeface="Arial"/>
              <a:buNone/>
            </a:pPr>
            <a:r>
              <a:rPr lang="en-US" sz="1100" kern="0">
                <a:solidFill>
                  <a:srgbClr val="666666"/>
                </a:solidFill>
                <a:latin typeface="Arial"/>
                <a:cs typeface="Arial"/>
                <a:sym typeface="Arial"/>
              </a:rPr>
              <a:t> [0.002  0.        0.	  …	0.002  0.009   0.004   ]</a:t>
            </a:r>
            <a:endParaRPr sz="1100" kern="0">
              <a:solidFill>
                <a:srgbClr val="666666"/>
              </a:solidFill>
              <a:latin typeface="Arial"/>
              <a:cs typeface="Arial"/>
              <a:sym typeface="Arial"/>
            </a:endParaRPr>
          </a:p>
          <a:p>
            <a:pPr defTabSz="914400">
              <a:buClr>
                <a:srgbClr val="000000"/>
              </a:buClr>
              <a:buFont typeface="Arial"/>
              <a:buNone/>
            </a:pPr>
            <a:r>
              <a:rPr lang="en-US" sz="1100" kern="0">
                <a:solidFill>
                  <a:srgbClr val="666666"/>
                </a:solidFill>
                <a:latin typeface="Arial"/>
                <a:cs typeface="Arial"/>
                <a:sym typeface="Arial"/>
              </a:rPr>
              <a:t> [0.611  0.603  0.601	  …	0.24    0.672  0.67      ]</a:t>
            </a:r>
            <a:endParaRPr sz="1100" kern="0">
              <a:solidFill>
                <a:srgbClr val="666666"/>
              </a:solidFill>
              <a:latin typeface="Arial"/>
              <a:cs typeface="Arial"/>
              <a:sym typeface="Arial"/>
            </a:endParaRPr>
          </a:p>
          <a:p>
            <a:pPr defTabSz="914400">
              <a:buClr>
                <a:srgbClr val="000000"/>
              </a:buClr>
              <a:buFont typeface="Arial"/>
              <a:buNone/>
            </a:pPr>
            <a:r>
              <a:rPr lang="en-US" sz="1100" kern="0">
                <a:solidFill>
                  <a:srgbClr val="666666"/>
                </a:solidFill>
                <a:latin typeface="Arial"/>
                <a:cs typeface="Arial"/>
                <a:sym typeface="Arial"/>
              </a:rPr>
              <a:t> ...</a:t>
            </a:r>
            <a:endParaRPr sz="1100" kern="0">
              <a:solidFill>
                <a:srgbClr val="666666"/>
              </a:solidFill>
              <a:latin typeface="Arial"/>
              <a:cs typeface="Arial"/>
              <a:sym typeface="Arial"/>
            </a:endParaRPr>
          </a:p>
          <a:p>
            <a:pPr defTabSz="914400">
              <a:buClr>
                <a:srgbClr val="000000"/>
              </a:buClr>
              <a:buFont typeface="Arial"/>
              <a:buNone/>
            </a:pPr>
            <a:r>
              <a:rPr lang="en-US" sz="1100" kern="0">
                <a:solidFill>
                  <a:srgbClr val="666666"/>
                </a:solidFill>
                <a:latin typeface="Arial"/>
                <a:cs typeface="Arial"/>
                <a:sym typeface="Arial"/>
              </a:rPr>
              <a:t> [0.        0.        0. 	  …	0.	0.	0.  	]</a:t>
            </a:r>
            <a:endParaRPr sz="1100" kern="0">
              <a:solidFill>
                <a:srgbClr val="666666"/>
              </a:solidFill>
              <a:latin typeface="Arial"/>
              <a:cs typeface="Arial"/>
              <a:sym typeface="Arial"/>
            </a:endParaRPr>
          </a:p>
          <a:p>
            <a:pPr defTabSz="914400">
              <a:buClr>
                <a:srgbClr val="000000"/>
              </a:buClr>
              <a:buFont typeface="Arial"/>
              <a:buNone/>
            </a:pPr>
            <a:r>
              <a:rPr lang="en-US" sz="1100" kern="0">
                <a:solidFill>
                  <a:srgbClr val="666666"/>
                </a:solidFill>
                <a:latin typeface="Arial"/>
                <a:cs typeface="Arial"/>
                <a:sym typeface="Arial"/>
              </a:rPr>
              <a:t> [0.        0.        0.	  …	0.	0.	0.	]</a:t>
            </a:r>
            <a:endParaRPr sz="1100" kern="0">
              <a:solidFill>
                <a:srgbClr val="666666"/>
              </a:solidFill>
              <a:latin typeface="Arial"/>
              <a:cs typeface="Arial"/>
              <a:sym typeface="Arial"/>
            </a:endParaRPr>
          </a:p>
          <a:p>
            <a:pPr defTabSz="914400">
              <a:buClr>
                <a:srgbClr val="000000"/>
              </a:buClr>
              <a:buFont typeface="Arial"/>
              <a:buNone/>
            </a:pPr>
            <a:r>
              <a:rPr lang="en-US" sz="1100" kern="0">
                <a:solidFill>
                  <a:srgbClr val="666666"/>
                </a:solidFill>
                <a:latin typeface="Arial"/>
                <a:cs typeface="Arial"/>
                <a:sym typeface="Arial"/>
              </a:rPr>
              <a:t> [0.        0.        0.	  …	0.	0.	0.	]]</a:t>
            </a:r>
            <a:endParaRPr sz="1100" kern="0">
              <a:solidFill>
                <a:srgbClr val="666666"/>
              </a:solidFill>
              <a:latin typeface="Arial"/>
              <a:cs typeface="Arial"/>
              <a:sym typeface="Arial"/>
            </a:endParaRPr>
          </a:p>
          <a:p>
            <a:pPr defTabSz="914400">
              <a:buClr>
                <a:srgbClr val="000000"/>
              </a:buClr>
              <a:buFont typeface="Arial"/>
              <a:buNone/>
            </a:pPr>
            <a:endParaRPr sz="1100" kern="0">
              <a:solidFill>
                <a:srgbClr val="999999"/>
              </a:solidFill>
              <a:latin typeface="Arial"/>
              <a:cs typeface="Arial"/>
              <a:sym typeface="Arial"/>
            </a:endParaRPr>
          </a:p>
          <a:p>
            <a:pPr defTabSz="914400">
              <a:buClr>
                <a:srgbClr val="000000"/>
              </a:buClr>
              <a:buFont typeface="Arial"/>
              <a:buNone/>
            </a:pPr>
            <a:endParaRPr sz="1100" kern="0">
              <a:solidFill>
                <a:srgbClr val="999999"/>
              </a:solidFill>
              <a:latin typeface="Arial"/>
              <a:cs typeface="Arial"/>
              <a:sym typeface="Arial"/>
            </a:endParaRPr>
          </a:p>
          <a:p>
            <a:pPr defTabSz="914400">
              <a:buClr>
                <a:srgbClr val="000000"/>
              </a:buClr>
              <a:buFont typeface="Arial"/>
              <a:buNone/>
            </a:pPr>
            <a:r>
              <a:rPr lang="en-US" sz="1100" kern="0">
                <a:solidFill>
                  <a:srgbClr val="999999"/>
                </a:solidFill>
                <a:latin typeface="Arial"/>
                <a:cs typeface="Arial"/>
                <a:sym typeface="Arial"/>
              </a:rPr>
              <a:t># Profile outputs are 2D Time X Site arrays</a:t>
            </a:r>
            <a:endParaRPr sz="1100" kern="0">
              <a:solidFill>
                <a:srgbClr val="999999"/>
              </a:solidFill>
              <a:latin typeface="Arial"/>
              <a:cs typeface="Arial"/>
              <a:sym typeface="Arial"/>
            </a:endParaRPr>
          </a:p>
          <a:p>
            <a:pPr defTabSz="914400">
              <a:buClr>
                <a:srgbClr val="000000"/>
              </a:buClr>
              <a:buFont typeface="Arial"/>
              <a:buNone/>
            </a:pPr>
            <a:r>
              <a:rPr lang="en-US" sz="1100" kern="0">
                <a:solidFill>
                  <a:srgbClr val="BF9000"/>
                </a:solidFill>
                <a:latin typeface="Arial"/>
                <a:cs typeface="Arial"/>
                <a:sym typeface="Arial"/>
              </a:rPr>
              <a:t>print</a:t>
            </a:r>
            <a:r>
              <a:rPr lang="en-US" sz="1100" kern="0">
                <a:solidFill>
                  <a:srgbClr val="000000"/>
                </a:solidFill>
                <a:latin typeface="Arial"/>
                <a:cs typeface="Arial"/>
                <a:sym typeface="Arial"/>
              </a:rPr>
              <a:t>(gen.out[</a:t>
            </a:r>
            <a:r>
              <a:rPr lang="en-US" sz="1100" kern="0">
                <a:solidFill>
                  <a:srgbClr val="38761D"/>
                </a:solidFill>
                <a:latin typeface="Arial"/>
                <a:cs typeface="Arial"/>
                <a:sym typeface="Arial"/>
              </a:rPr>
              <a:t>“cf_profile”</a:t>
            </a:r>
            <a:r>
              <a:rPr lang="en-US" sz="1100" kern="0">
                <a:solidFill>
                  <a:srgbClr val="000000"/>
                </a:solidFill>
                <a:latin typeface="Arial"/>
                <a:cs typeface="Arial"/>
                <a:sym typeface="Arial"/>
              </a:rPr>
              <a:t>].shape)</a:t>
            </a:r>
            <a:endParaRPr sz="1100" kern="0">
              <a:solidFill>
                <a:srgbClr val="000000"/>
              </a:solidFill>
              <a:latin typeface="Arial"/>
              <a:cs typeface="Arial"/>
              <a:sym typeface="Arial"/>
            </a:endParaRPr>
          </a:p>
          <a:p>
            <a:pPr defTabSz="914400">
              <a:buClr>
                <a:srgbClr val="000000"/>
              </a:buClr>
              <a:buFont typeface="Arial"/>
              <a:buNone/>
            </a:pPr>
            <a:r>
              <a:rPr lang="en-US" sz="1100" kern="0">
                <a:solidFill>
                  <a:srgbClr val="666666"/>
                </a:solidFill>
                <a:latin typeface="Arial"/>
                <a:cs typeface="Arial"/>
                <a:sym typeface="Arial"/>
              </a:rPr>
              <a:t>(8760, 100)</a:t>
            </a:r>
            <a:endParaRPr sz="1100" kern="0">
              <a:solidFill>
                <a:srgbClr val="666666"/>
              </a:solidFill>
              <a:latin typeface="Arial"/>
              <a:cs typeface="Arial"/>
              <a:sym typeface="Arial"/>
            </a:endParaRPr>
          </a:p>
          <a:p>
            <a:pPr defTabSz="914400">
              <a:buClr>
                <a:srgbClr val="000000"/>
              </a:buClr>
              <a:buFont typeface="Arial"/>
              <a:buNone/>
            </a:pPr>
            <a:endParaRPr sz="1100" kern="0">
              <a:solidFill>
                <a:srgbClr val="0B5394"/>
              </a:solidFill>
              <a:latin typeface="Arial"/>
              <a:cs typeface="Arial"/>
              <a:sym typeface="Arial"/>
            </a:endParaRPr>
          </a:p>
          <a:p>
            <a:pPr defTabSz="914400">
              <a:buClr>
                <a:srgbClr val="000000"/>
              </a:buClr>
              <a:buFont typeface="Arial"/>
              <a:buNone/>
            </a:pPr>
            <a:r>
              <a:rPr lang="en-US" sz="1100" kern="0">
                <a:solidFill>
                  <a:srgbClr val="999999"/>
                </a:solidFill>
                <a:latin typeface="Arial"/>
                <a:cs typeface="Arial"/>
                <a:sym typeface="Arial"/>
              </a:rPr>
              <a:t># Mean outputs are 1D arrays</a:t>
            </a:r>
            <a:endParaRPr sz="1100" kern="0">
              <a:solidFill>
                <a:srgbClr val="999999"/>
              </a:solidFill>
              <a:latin typeface="Arial"/>
              <a:cs typeface="Arial"/>
              <a:sym typeface="Arial"/>
            </a:endParaRPr>
          </a:p>
          <a:p>
            <a:pPr defTabSz="914400">
              <a:buClr>
                <a:srgbClr val="000000"/>
              </a:buClr>
              <a:buFont typeface="Arial"/>
              <a:buNone/>
            </a:pPr>
            <a:r>
              <a:rPr lang="en-US" sz="1100" kern="0">
                <a:solidFill>
                  <a:srgbClr val="BF9000"/>
                </a:solidFill>
                <a:latin typeface="Arial"/>
                <a:cs typeface="Arial"/>
                <a:sym typeface="Arial"/>
              </a:rPr>
              <a:t>print</a:t>
            </a:r>
            <a:r>
              <a:rPr lang="en-US" sz="1100" kern="0">
                <a:solidFill>
                  <a:srgbClr val="000000"/>
                </a:solidFill>
                <a:latin typeface="Arial"/>
                <a:cs typeface="Arial"/>
                <a:sym typeface="Arial"/>
              </a:rPr>
              <a:t>(gen.out[</a:t>
            </a:r>
            <a:r>
              <a:rPr lang="en-US" sz="1100" kern="0">
                <a:solidFill>
                  <a:srgbClr val="38761D"/>
                </a:solidFill>
                <a:latin typeface="Arial"/>
                <a:cs typeface="Arial"/>
                <a:sym typeface="Arial"/>
              </a:rPr>
              <a:t>“cf_mean”</a:t>
            </a:r>
            <a:r>
              <a:rPr lang="en-US" sz="1100" kern="0">
                <a:solidFill>
                  <a:srgbClr val="000000"/>
                </a:solidFill>
                <a:latin typeface="Arial"/>
                <a:cs typeface="Arial"/>
                <a:sym typeface="Arial"/>
              </a:rPr>
              <a:t>].shape)</a:t>
            </a:r>
            <a:endParaRPr sz="1100" kern="0">
              <a:solidFill>
                <a:srgbClr val="000000"/>
              </a:solidFill>
              <a:latin typeface="Arial"/>
              <a:cs typeface="Arial"/>
              <a:sym typeface="Arial"/>
            </a:endParaRPr>
          </a:p>
          <a:p>
            <a:pPr defTabSz="914400">
              <a:buClr>
                <a:srgbClr val="000000"/>
              </a:buClr>
              <a:buFont typeface="Arial"/>
              <a:buNone/>
            </a:pPr>
            <a:r>
              <a:rPr lang="en-US" sz="1100" kern="0">
                <a:solidFill>
                  <a:srgbClr val="666666"/>
                </a:solidFill>
                <a:latin typeface="Arial"/>
                <a:cs typeface="Arial"/>
                <a:sym typeface="Arial"/>
              </a:rPr>
              <a:t>(100,)</a:t>
            </a:r>
            <a:endParaRPr sz="1100" kern="0">
              <a:solidFill>
                <a:srgbClr val="666666"/>
              </a:solidFill>
              <a:latin typeface="Arial"/>
              <a:cs typeface="Arial"/>
              <a:sym typeface="Arial"/>
            </a:endParaRPr>
          </a:p>
          <a:p>
            <a:pPr defTabSz="914400">
              <a:buClr>
                <a:srgbClr val="000000"/>
              </a:buClr>
              <a:buFont typeface="Arial"/>
              <a:buNone/>
            </a:pPr>
            <a:endParaRPr sz="1000" kern="0">
              <a:solidFill>
                <a:srgbClr val="0B5394"/>
              </a:solidFill>
              <a:latin typeface="Arial"/>
              <a:cs typeface="Arial"/>
              <a:sym typeface="Arial"/>
            </a:endParaRPr>
          </a:p>
          <a:p>
            <a:pPr defTabSz="914400">
              <a:buClr>
                <a:srgbClr val="000000"/>
              </a:buClr>
              <a:buFont typeface="Arial"/>
              <a:buNone/>
            </a:pPr>
            <a:endParaRPr sz="1000" kern="0">
              <a:solidFill>
                <a:srgbClr val="0B5394"/>
              </a:solidFill>
              <a:latin typeface="Arial"/>
              <a:cs typeface="Arial"/>
              <a:sym typeface="Arial"/>
            </a:endParaRPr>
          </a:p>
          <a:p>
            <a:pPr defTabSz="914400">
              <a:buClr>
                <a:srgbClr val="000000"/>
              </a:buClr>
              <a:buFont typeface="Arial"/>
              <a:buNone/>
            </a:pPr>
            <a:endParaRPr sz="1000" kern="0">
              <a:solidFill>
                <a:srgbClr val="0B5394"/>
              </a:solidFill>
              <a:latin typeface="Arial"/>
              <a:cs typeface="Arial"/>
              <a:sym typeface="Arial"/>
            </a:endParaRPr>
          </a:p>
        </p:txBody>
      </p:sp>
    </p:spTree>
    <p:extLst>
      <p:ext uri="{BB962C8B-B14F-4D97-AF65-F5344CB8AC3E}">
        <p14:creationId xmlns:p14="http://schemas.microsoft.com/office/powerpoint/2010/main" val="4114374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noAutofit/>
          </a:bodyPr>
          <a:lstStyle/>
          <a:p>
            <a:r>
              <a:rPr lang="en-US" sz="2800" dirty="0"/>
              <a:t>Model Coupling</a:t>
            </a:r>
          </a:p>
        </p:txBody>
      </p:sp>
      <p:pic>
        <p:nvPicPr>
          <p:cNvPr id="1026" name="Picture 2" descr="C:\Users\sgossett\Pictures\3997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82764" y="-27311743"/>
            <a:ext cx="2743200" cy="4110333"/>
          </a:xfrm>
          <a:prstGeom prst="rect">
            <a:avLst/>
          </a:prstGeom>
          <a:noFill/>
          <a:extLst>
            <a:ext uri="{909E8E84-426E-40dd-AFC4-6F175D3DCCD1}">
              <a14:hiddenFill xmlns=""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F1AA711-8064-D045-81E0-FE90EC9136BF}"/>
              </a:ext>
            </a:extLst>
          </p:cNvPr>
          <p:cNvSpPr txBox="1"/>
          <p:nvPr/>
        </p:nvSpPr>
        <p:spPr>
          <a:xfrm>
            <a:off x="4833365" y="736408"/>
            <a:ext cx="4066263" cy="1015663"/>
          </a:xfrm>
          <a:prstGeom prst="rect">
            <a:avLst/>
          </a:prstGeom>
          <a:noFill/>
        </p:spPr>
        <p:txBody>
          <a:bodyPr wrap="square" rtlCol="0">
            <a:spAutoFit/>
          </a:bodyPr>
          <a:lstStyle/>
          <a:p>
            <a:r>
              <a:rPr lang="en-US" sz="2000" dirty="0" err="1">
                <a:solidFill>
                  <a:srgbClr val="000C14"/>
                </a:solidFill>
              </a:rPr>
              <a:t>reV</a:t>
            </a:r>
            <a:r>
              <a:rPr lang="en-US" sz="2000" dirty="0">
                <a:solidFill>
                  <a:srgbClr val="000C14"/>
                </a:solidFill>
              </a:rPr>
              <a:t> produces data for a diverse set of models, each with varying degrees of spatial and temporal requirements</a:t>
            </a:r>
          </a:p>
        </p:txBody>
      </p:sp>
      <p:pic>
        <p:nvPicPr>
          <p:cNvPr id="41" name="Picture 40">
            <a:extLst>
              <a:ext uri="{FF2B5EF4-FFF2-40B4-BE49-F238E27FC236}">
                <a16:creationId xmlns:a16="http://schemas.microsoft.com/office/drawing/2014/main" id="{7C4EFCFA-008C-D248-8405-E75B9D07DB7F}"/>
              </a:ext>
            </a:extLst>
          </p:cNvPr>
          <p:cNvPicPr>
            <a:picLocks noChangeAspect="1"/>
          </p:cNvPicPr>
          <p:nvPr/>
        </p:nvPicPr>
        <p:blipFill>
          <a:blip r:embed="rId4"/>
          <a:stretch>
            <a:fillRect/>
          </a:stretch>
        </p:blipFill>
        <p:spPr>
          <a:xfrm>
            <a:off x="244372" y="736408"/>
            <a:ext cx="6156428" cy="4299437"/>
          </a:xfrm>
          <a:prstGeom prst="rect">
            <a:avLst/>
          </a:prstGeom>
        </p:spPr>
      </p:pic>
    </p:spTree>
    <p:extLst>
      <p:ext uri="{BB962C8B-B14F-4D97-AF65-F5344CB8AC3E}">
        <p14:creationId xmlns:p14="http://schemas.microsoft.com/office/powerpoint/2010/main" val="6272244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Example Area of Interest</a:t>
            </a:r>
          </a:p>
        </p:txBody>
      </p:sp>
      <p:pic>
        <p:nvPicPr>
          <p:cNvPr id="8" name="Picture 7" descr="rEV Supply Curve Basic 01-01.jpg">
            <a:extLst>
              <a:ext uri="{FF2B5EF4-FFF2-40B4-BE49-F238E27FC236}">
                <a16:creationId xmlns:a16="http://schemas.microsoft.com/office/drawing/2014/main" id="{102EFDB7-65F2-6B4B-8852-6D31715B3F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36169" y="806920"/>
            <a:ext cx="6671662" cy="4336580"/>
          </a:xfrm>
          <a:prstGeom prst="rect">
            <a:avLst/>
          </a:prstGeom>
        </p:spPr>
      </p:pic>
    </p:spTree>
    <p:extLst>
      <p:ext uri="{BB962C8B-B14F-4D97-AF65-F5344CB8AC3E}">
        <p14:creationId xmlns:p14="http://schemas.microsoft.com/office/powerpoint/2010/main" val="3782887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4123076" cy="751114"/>
          </a:xfrm>
        </p:spPr>
        <p:txBody>
          <a:bodyPr/>
          <a:lstStyle/>
          <a:p>
            <a:r>
              <a:rPr lang="en-US" dirty="0"/>
              <a:t>Resource Data Scale</a:t>
            </a:r>
          </a:p>
        </p:txBody>
      </p:sp>
      <p:pic>
        <p:nvPicPr>
          <p:cNvPr id="3" name="Picture 2" descr="rEV Supply Curve Basic 03-01.jpg">
            <a:extLst>
              <a:ext uri="{FF2B5EF4-FFF2-40B4-BE49-F238E27FC236}">
                <a16:creationId xmlns:a16="http://schemas.microsoft.com/office/drawing/2014/main" id="{7A3A8578-17EE-A646-84F5-674EB33E748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89212" y="945136"/>
            <a:ext cx="5764946" cy="4095589"/>
          </a:xfrm>
          <a:prstGeom prst="rect">
            <a:avLst/>
          </a:prstGeom>
        </p:spPr>
      </p:pic>
    </p:spTree>
    <p:extLst>
      <p:ext uri="{BB962C8B-B14F-4D97-AF65-F5344CB8AC3E}">
        <p14:creationId xmlns:p14="http://schemas.microsoft.com/office/powerpoint/2010/main" val="4084230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8225758" cy="751114"/>
          </a:xfrm>
        </p:spPr>
        <p:txBody>
          <a:bodyPr/>
          <a:lstStyle/>
          <a:p>
            <a:r>
              <a:rPr lang="en-US" dirty="0" err="1"/>
              <a:t>reV</a:t>
            </a:r>
            <a:r>
              <a:rPr lang="en-US" dirty="0"/>
              <a:t> Grid and Resource Data Scale </a:t>
            </a:r>
          </a:p>
        </p:txBody>
      </p:sp>
      <p:pic>
        <p:nvPicPr>
          <p:cNvPr id="3" name="Picture 2" descr="rEV Supply Curve Basic 03a-01.jpg">
            <a:extLst>
              <a:ext uri="{FF2B5EF4-FFF2-40B4-BE49-F238E27FC236}">
                <a16:creationId xmlns:a16="http://schemas.microsoft.com/office/drawing/2014/main" id="{D5760C8E-C59B-C249-BEA8-C51B7297EA6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44920" y="883665"/>
            <a:ext cx="5655449" cy="4072537"/>
          </a:xfrm>
          <a:prstGeom prst="rect">
            <a:avLst/>
          </a:prstGeom>
        </p:spPr>
      </p:pic>
    </p:spTree>
    <p:extLst>
      <p:ext uri="{BB962C8B-B14F-4D97-AF65-F5344CB8AC3E}">
        <p14:creationId xmlns:p14="http://schemas.microsoft.com/office/powerpoint/2010/main" val="3857938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8225758" cy="751114"/>
          </a:xfrm>
        </p:spPr>
        <p:txBody>
          <a:bodyPr/>
          <a:lstStyle/>
          <a:p>
            <a:r>
              <a:rPr lang="en-US" dirty="0"/>
              <a:t>Applying Technical Exclusions</a:t>
            </a:r>
          </a:p>
        </p:txBody>
      </p:sp>
      <p:pic>
        <p:nvPicPr>
          <p:cNvPr id="4" name="Picture 3" descr="rEV Supply Curve Basic 03b-01.jpg">
            <a:extLst>
              <a:ext uri="{FF2B5EF4-FFF2-40B4-BE49-F238E27FC236}">
                <a16:creationId xmlns:a16="http://schemas.microsoft.com/office/drawing/2014/main" id="{3C85160C-493F-BB4C-B927-290DAEC4A81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38"/>
          <a:stretch/>
        </p:blipFill>
        <p:spPr>
          <a:xfrm>
            <a:off x="1121869" y="891348"/>
            <a:ext cx="5686185" cy="4057169"/>
          </a:xfrm>
          <a:prstGeom prst="rect">
            <a:avLst/>
          </a:prstGeom>
        </p:spPr>
      </p:pic>
    </p:spTree>
    <p:extLst>
      <p:ext uri="{BB962C8B-B14F-4D97-AF65-F5344CB8AC3E}">
        <p14:creationId xmlns:p14="http://schemas.microsoft.com/office/powerpoint/2010/main" val="2487060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V Supply Curve Basic 05-01.jpg">
            <a:extLst>
              <a:ext uri="{FF2B5EF4-FFF2-40B4-BE49-F238E27FC236}">
                <a16:creationId xmlns:a16="http://schemas.microsoft.com/office/drawing/2014/main" id="{A300B8A1-7129-CE42-898B-7626035B6E6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398494" y="883663"/>
            <a:ext cx="5409560" cy="4057169"/>
          </a:xfrm>
          <a:prstGeom prst="rect">
            <a:avLst/>
          </a:prstGeom>
        </p:spPr>
      </p:pic>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8225758" cy="751114"/>
          </a:xfrm>
        </p:spPr>
        <p:txBody>
          <a:bodyPr/>
          <a:lstStyle/>
          <a:p>
            <a:r>
              <a:rPr lang="en-US" dirty="0"/>
              <a:t>Aggregating to Represent Power Plants</a:t>
            </a:r>
          </a:p>
        </p:txBody>
      </p:sp>
    </p:spTree>
    <p:extLst>
      <p:ext uri="{BB962C8B-B14F-4D97-AF65-F5344CB8AC3E}">
        <p14:creationId xmlns:p14="http://schemas.microsoft.com/office/powerpoint/2010/main" val="2274275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8225758" cy="751114"/>
          </a:xfrm>
        </p:spPr>
        <p:txBody>
          <a:bodyPr/>
          <a:lstStyle/>
          <a:p>
            <a:r>
              <a:rPr lang="en-US" dirty="0"/>
              <a:t>Modeling Grid Interconnection</a:t>
            </a:r>
          </a:p>
        </p:txBody>
      </p:sp>
      <p:pic>
        <p:nvPicPr>
          <p:cNvPr id="5" name="Picture 4" descr="rEV Supply Curve Basic 09-01.jpg">
            <a:extLst>
              <a:ext uri="{FF2B5EF4-FFF2-40B4-BE49-F238E27FC236}">
                <a16:creationId xmlns:a16="http://schemas.microsoft.com/office/drawing/2014/main" id="{16317203-E067-E04A-9091-3D311651FAE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727832" y="883663"/>
            <a:ext cx="4080222" cy="4134008"/>
          </a:xfrm>
          <a:prstGeom prst="rect">
            <a:avLst/>
          </a:prstGeom>
        </p:spPr>
      </p:pic>
    </p:spTree>
    <p:extLst>
      <p:ext uri="{BB962C8B-B14F-4D97-AF65-F5344CB8AC3E}">
        <p14:creationId xmlns:p14="http://schemas.microsoft.com/office/powerpoint/2010/main" val="2212391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V Supply Curve Basic 12-01.jpg">
            <a:extLst>
              <a:ext uri="{FF2B5EF4-FFF2-40B4-BE49-F238E27FC236}">
                <a16:creationId xmlns:a16="http://schemas.microsoft.com/office/drawing/2014/main" id="{3D18F0B1-754D-654D-8AD3-F90A352246E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398494" y="883663"/>
            <a:ext cx="5409560" cy="4134008"/>
          </a:xfrm>
          <a:prstGeom prst="rect">
            <a:avLst/>
          </a:prstGeom>
        </p:spPr>
      </p:pic>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8225758" cy="751114"/>
          </a:xfrm>
        </p:spPr>
        <p:txBody>
          <a:bodyPr/>
          <a:lstStyle/>
          <a:p>
            <a:r>
              <a:rPr lang="en-US" dirty="0"/>
              <a:t>Calculating Techno-Economic Potential</a:t>
            </a:r>
          </a:p>
        </p:txBody>
      </p:sp>
    </p:spTree>
    <p:extLst>
      <p:ext uri="{BB962C8B-B14F-4D97-AF65-F5344CB8AC3E}">
        <p14:creationId xmlns:p14="http://schemas.microsoft.com/office/powerpoint/2010/main" val="3102340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a:xfrm>
            <a:off x="457200" y="1"/>
            <a:ext cx="3884279" cy="751114"/>
          </a:xfrm>
        </p:spPr>
        <p:txBody>
          <a:bodyPr/>
          <a:lstStyle/>
          <a:p>
            <a:r>
              <a:rPr lang="en-US" dirty="0"/>
              <a:t>Supply Curve</a:t>
            </a:r>
          </a:p>
        </p:txBody>
      </p:sp>
      <p:pic>
        <p:nvPicPr>
          <p:cNvPr id="4" name="Picture 3" descr="rEV Supply Curve Basic 14-01.jpg">
            <a:extLst>
              <a:ext uri="{FF2B5EF4-FFF2-40B4-BE49-F238E27FC236}">
                <a16:creationId xmlns:a16="http://schemas.microsoft.com/office/drawing/2014/main" id="{558A138E-6CA3-CD47-81AC-F65B6F265E5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43000" y="1237128"/>
            <a:ext cx="5880207" cy="2489627"/>
          </a:xfrm>
          <a:prstGeom prst="rect">
            <a:avLst/>
          </a:prstGeom>
        </p:spPr>
      </p:pic>
    </p:spTree>
    <p:extLst>
      <p:ext uri="{BB962C8B-B14F-4D97-AF65-F5344CB8AC3E}">
        <p14:creationId xmlns:p14="http://schemas.microsoft.com/office/powerpoint/2010/main" val="512052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p:txBody>
          <a:bodyPr/>
          <a:lstStyle/>
          <a:p>
            <a:r>
              <a:rPr lang="en-US" dirty="0"/>
              <a:t>Cost Assumptions</a:t>
            </a:r>
          </a:p>
        </p:txBody>
      </p:sp>
      <p:graphicFrame>
        <p:nvGraphicFramePr>
          <p:cNvPr id="6" name="Object 5">
            <a:extLst>
              <a:ext uri="{FF2B5EF4-FFF2-40B4-BE49-F238E27FC236}">
                <a16:creationId xmlns:a16="http://schemas.microsoft.com/office/drawing/2014/main" id="{0DFB76DB-823A-0C47-B180-68AAFA1B46E2}"/>
              </a:ext>
            </a:extLst>
          </p:cNvPr>
          <p:cNvGraphicFramePr>
            <a:graphicFrameLocks noChangeAspect="1"/>
          </p:cNvGraphicFramePr>
          <p:nvPr/>
        </p:nvGraphicFramePr>
        <p:xfrm>
          <a:off x="-230699" y="1305633"/>
          <a:ext cx="8229600" cy="1320800"/>
        </p:xfrm>
        <a:graphic>
          <a:graphicData uri="http://schemas.openxmlformats.org/presentationml/2006/ole">
            <mc:AlternateContent xmlns:mc="http://schemas.openxmlformats.org/markup-compatibility/2006">
              <mc:Choice xmlns:v="urn:schemas-microsoft-com:vml" Requires="v">
                <p:oleObj spid="_x0000_s2063" name="Document" r:id="rId3" imgW="8229600" imgH="1320800" progId="Word.Document.12">
                  <p:embed/>
                </p:oleObj>
              </mc:Choice>
              <mc:Fallback>
                <p:oleObj name="Document" r:id="rId3" imgW="8229600" imgH="1320800" progId="Word.Document.12">
                  <p:embed/>
                  <p:pic>
                    <p:nvPicPr>
                      <p:cNvPr id="6" name="Object 5">
                        <a:extLst>
                          <a:ext uri="{FF2B5EF4-FFF2-40B4-BE49-F238E27FC236}">
                            <a16:creationId xmlns:a16="http://schemas.microsoft.com/office/drawing/2014/main" id="{0DFB76DB-823A-0C47-B180-68AAFA1B46E2}"/>
                          </a:ext>
                        </a:extLst>
                      </p:cNvPr>
                      <p:cNvPicPr/>
                      <p:nvPr/>
                    </p:nvPicPr>
                    <p:blipFill>
                      <a:blip r:embed="rId4"/>
                      <a:stretch>
                        <a:fillRect/>
                      </a:stretch>
                    </p:blipFill>
                    <p:spPr>
                      <a:xfrm>
                        <a:off x="-230699" y="1305633"/>
                        <a:ext cx="8229600" cy="1320800"/>
                      </a:xfrm>
                      <a:prstGeom prst="rect">
                        <a:avLst/>
                      </a:prstGeom>
                    </p:spPr>
                  </p:pic>
                </p:oleObj>
              </mc:Fallback>
            </mc:AlternateContent>
          </a:graphicData>
        </a:graphic>
      </p:graphicFrame>
      <p:pic>
        <p:nvPicPr>
          <p:cNvPr id="8" name="Picture 7" descr="A group of tall grass&#10;&#10;Description automatically generated">
            <a:extLst>
              <a:ext uri="{FF2B5EF4-FFF2-40B4-BE49-F238E27FC236}">
                <a16:creationId xmlns:a16="http://schemas.microsoft.com/office/drawing/2014/main" id="{213A6252-A4B1-DA40-A8D3-09C0E4E5430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06821" y="124801"/>
            <a:ext cx="2455994" cy="3682463"/>
          </a:xfrm>
          <a:prstGeom prst="rect">
            <a:avLst/>
          </a:prstGeom>
        </p:spPr>
      </p:pic>
      <p:pic>
        <p:nvPicPr>
          <p:cNvPr id="3" name="Picture 2">
            <a:extLst>
              <a:ext uri="{FF2B5EF4-FFF2-40B4-BE49-F238E27FC236}">
                <a16:creationId xmlns:a16="http://schemas.microsoft.com/office/drawing/2014/main" id="{6CD8C1C5-A475-1742-A689-30515AAADBA0}"/>
              </a:ext>
            </a:extLst>
          </p:cNvPr>
          <p:cNvPicPr>
            <a:picLocks noChangeAspect="1"/>
          </p:cNvPicPr>
          <p:nvPr/>
        </p:nvPicPr>
        <p:blipFill>
          <a:blip r:embed="rId6"/>
          <a:stretch>
            <a:fillRect/>
          </a:stretch>
        </p:blipFill>
        <p:spPr>
          <a:xfrm>
            <a:off x="3221874" y="3057556"/>
            <a:ext cx="2756143" cy="1717206"/>
          </a:xfrm>
          <a:prstGeom prst="rect">
            <a:avLst/>
          </a:prstGeom>
        </p:spPr>
      </p:pic>
      <p:pic>
        <p:nvPicPr>
          <p:cNvPr id="4" name="Picture 3">
            <a:extLst>
              <a:ext uri="{FF2B5EF4-FFF2-40B4-BE49-F238E27FC236}">
                <a16:creationId xmlns:a16="http://schemas.microsoft.com/office/drawing/2014/main" id="{C402F170-3E72-5F47-AD12-61C5F3F6A3E4}"/>
              </a:ext>
            </a:extLst>
          </p:cNvPr>
          <p:cNvPicPr>
            <a:picLocks noChangeAspect="1"/>
          </p:cNvPicPr>
          <p:nvPr/>
        </p:nvPicPr>
        <p:blipFill>
          <a:blip r:embed="rId7"/>
          <a:stretch>
            <a:fillRect/>
          </a:stretch>
        </p:blipFill>
        <p:spPr>
          <a:xfrm>
            <a:off x="120868" y="3057556"/>
            <a:ext cx="2490105" cy="1717206"/>
          </a:xfrm>
          <a:prstGeom prst="rect">
            <a:avLst/>
          </a:prstGeom>
        </p:spPr>
      </p:pic>
      <p:sp>
        <p:nvSpPr>
          <p:cNvPr id="5" name="TextBox 4">
            <a:extLst>
              <a:ext uri="{FF2B5EF4-FFF2-40B4-BE49-F238E27FC236}">
                <a16:creationId xmlns:a16="http://schemas.microsoft.com/office/drawing/2014/main" id="{9F964E2F-70BA-4E4B-8769-377C03A3CB61}"/>
              </a:ext>
            </a:extLst>
          </p:cNvPr>
          <p:cNvSpPr txBox="1"/>
          <p:nvPr/>
        </p:nvSpPr>
        <p:spPr>
          <a:xfrm>
            <a:off x="388167" y="2780557"/>
            <a:ext cx="2249014" cy="276999"/>
          </a:xfrm>
          <a:prstGeom prst="rect">
            <a:avLst/>
          </a:prstGeom>
          <a:noFill/>
        </p:spPr>
        <p:txBody>
          <a:bodyPr wrap="none" rtlCol="0">
            <a:spAutoFit/>
          </a:bodyPr>
          <a:lstStyle/>
          <a:p>
            <a:r>
              <a:rPr lang="en-US" sz="1200" dirty="0"/>
              <a:t>Regional spurline cost multipliers</a:t>
            </a:r>
          </a:p>
        </p:txBody>
      </p:sp>
      <p:sp>
        <p:nvSpPr>
          <p:cNvPr id="9" name="TextBox 8">
            <a:extLst>
              <a:ext uri="{FF2B5EF4-FFF2-40B4-BE49-F238E27FC236}">
                <a16:creationId xmlns:a16="http://schemas.microsoft.com/office/drawing/2014/main" id="{CCB97CF2-A5E0-BE46-A7D6-01C4038AA39C}"/>
              </a:ext>
            </a:extLst>
          </p:cNvPr>
          <p:cNvSpPr txBox="1"/>
          <p:nvPr/>
        </p:nvSpPr>
        <p:spPr>
          <a:xfrm>
            <a:off x="3693635" y="2777145"/>
            <a:ext cx="2176621" cy="276999"/>
          </a:xfrm>
          <a:prstGeom prst="rect">
            <a:avLst/>
          </a:prstGeom>
          <a:noFill/>
        </p:spPr>
        <p:txBody>
          <a:bodyPr wrap="none" rtlCol="0">
            <a:spAutoFit/>
          </a:bodyPr>
          <a:lstStyle/>
          <a:p>
            <a:r>
              <a:rPr lang="en-US" sz="1200" dirty="0"/>
              <a:t>Regional capital cost multipliers</a:t>
            </a:r>
          </a:p>
        </p:txBody>
      </p:sp>
      <p:sp>
        <p:nvSpPr>
          <p:cNvPr id="7" name="TextBox 6">
            <a:extLst>
              <a:ext uri="{FF2B5EF4-FFF2-40B4-BE49-F238E27FC236}">
                <a16:creationId xmlns:a16="http://schemas.microsoft.com/office/drawing/2014/main" id="{31537122-3DAC-C243-93D5-D612F9CCF3C4}"/>
              </a:ext>
            </a:extLst>
          </p:cNvPr>
          <p:cNvSpPr txBox="1"/>
          <p:nvPr/>
        </p:nvSpPr>
        <p:spPr>
          <a:xfrm>
            <a:off x="0" y="4866501"/>
            <a:ext cx="2328458" cy="276999"/>
          </a:xfrm>
          <a:prstGeom prst="rect">
            <a:avLst/>
          </a:prstGeom>
          <a:noFill/>
        </p:spPr>
        <p:txBody>
          <a:bodyPr wrap="none" rtlCol="0">
            <a:spAutoFit/>
          </a:bodyPr>
          <a:lstStyle/>
          <a:p>
            <a:r>
              <a:rPr lang="en-US" sz="1200" dirty="0"/>
              <a:t>*Currently sourced from ATB 2020</a:t>
            </a:r>
          </a:p>
        </p:txBody>
      </p:sp>
    </p:spTree>
    <p:extLst>
      <p:ext uri="{BB962C8B-B14F-4D97-AF65-F5344CB8AC3E}">
        <p14:creationId xmlns:p14="http://schemas.microsoft.com/office/powerpoint/2010/main" val="389201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21BA-92C2-8C46-A688-4A7377292A7E}"/>
              </a:ext>
            </a:extLst>
          </p:cNvPr>
          <p:cNvSpPr>
            <a:spLocks noGrp="1"/>
          </p:cNvSpPr>
          <p:nvPr>
            <p:ph type="title"/>
          </p:nvPr>
        </p:nvSpPr>
        <p:spPr/>
        <p:txBody>
          <a:bodyPr/>
          <a:lstStyle/>
          <a:p>
            <a:r>
              <a:rPr lang="en-US" dirty="0"/>
              <a:t>LCOE / LCOT Calculations</a:t>
            </a:r>
          </a:p>
        </p:txBody>
      </p:sp>
      <p:pic>
        <p:nvPicPr>
          <p:cNvPr id="8" name="Picture 7" descr="A group of tall grass&#10;&#10;Description automatically generated">
            <a:extLst>
              <a:ext uri="{FF2B5EF4-FFF2-40B4-BE49-F238E27FC236}">
                <a16:creationId xmlns:a16="http://schemas.microsoft.com/office/drawing/2014/main" id="{213A6252-A4B1-DA40-A8D3-09C0E4E5430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914153" y="58348"/>
            <a:ext cx="2155779" cy="323232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99D6CE-D666-6444-916A-DBA271F1807E}"/>
                  </a:ext>
                </a:extLst>
              </p:cNvPr>
              <p:cNvSpPr txBox="1"/>
              <p:nvPr/>
            </p:nvSpPr>
            <p:spPr>
              <a:xfrm>
                <a:off x="210305" y="1591585"/>
                <a:ext cx="6091924" cy="571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𝐿𝐶𝑂𝐸</m:t>
                      </m:r>
                      <m:r>
                        <a:rPr lang="en-US" b="0" i="1" smtClean="0">
                          <a:latin typeface="Cambria Math" panose="02040503050406030204" pitchFamily="18" charset="0"/>
                        </a:rPr>
                        <m:t>($/</m:t>
                      </m:r>
                      <m:r>
                        <a:rPr lang="en-US" b="0" i="1" smtClean="0">
                          <a:latin typeface="Cambria Math" panose="02040503050406030204" pitchFamily="18" charset="0"/>
                        </a:rPr>
                        <m:t>𝑀𝑊h</m:t>
                      </m:r>
                      <m:r>
                        <a:rPr lang="en-US" b="0" i="1" smtClean="0">
                          <a:latin typeface="Cambria Math" panose="02040503050406030204" pitchFamily="18" charset="0"/>
                        </a:rPr>
                        <m:t>)= </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𝐶𝑜𝑠𝑡</m:t>
                                  </m:r>
                                  <m:r>
                                    <a:rPr lang="en-US" b="0" i="1" smtClean="0">
                                      <a:latin typeface="Cambria Math" panose="02040503050406030204" pitchFamily="18" charset="0"/>
                                    </a:rPr>
                                    <m:t> ∗</m:t>
                                  </m:r>
                                  <m:r>
                                    <a:rPr lang="en-US" b="0" i="1" smtClean="0">
                                      <a:latin typeface="Cambria Math" panose="02040503050406030204" pitchFamily="18" charset="0"/>
                                    </a:rPr>
                                    <m:t>𝐶𝐶𝑚𝑢𝑙𝑡</m:t>
                                  </m:r>
                                </m:e>
                              </m:d>
                              <m:r>
                                <a:rPr lang="en-US" b="0" i="1" smtClean="0">
                                  <a:latin typeface="Cambria Math" panose="02040503050406030204" pitchFamily="18" charset="0"/>
                                </a:rPr>
                                <m:t>∗</m:t>
                              </m:r>
                              <m:r>
                                <a:rPr lang="en-US" b="0" i="1" smtClean="0">
                                  <a:latin typeface="Cambria Math" panose="02040503050406030204" pitchFamily="18" charset="0"/>
                                </a:rPr>
                                <m:t>𝐹𝐶𝑅</m:t>
                              </m:r>
                            </m:e>
                          </m:d>
                          <m:r>
                            <a:rPr lang="en-US" b="0" i="1" smtClean="0">
                              <a:latin typeface="Cambria Math" panose="02040503050406030204" pitchFamily="18" charset="0"/>
                            </a:rPr>
                            <m:t>+</m:t>
                          </m:r>
                          <m:r>
                            <a:rPr lang="en-US" b="0" i="1" smtClean="0">
                              <a:latin typeface="Cambria Math" panose="02040503050406030204" pitchFamily="18" charset="0"/>
                            </a:rPr>
                            <m:t>𝐹𝑂𝑀</m:t>
                          </m:r>
                        </m:num>
                        <m:den>
                          <m:r>
                            <a:rPr lang="en-US" b="0" i="1" smtClean="0">
                              <a:latin typeface="Cambria Math" panose="02040503050406030204" pitchFamily="18" charset="0"/>
                            </a:rPr>
                            <m:t>8760 ∗</m:t>
                          </m:r>
                          <m:r>
                            <a:rPr lang="en-US" b="0" i="1" smtClean="0">
                              <a:latin typeface="Cambria Math" panose="02040503050406030204" pitchFamily="18" charset="0"/>
                            </a:rPr>
                            <m:t>𝑁𝐶𝐹</m:t>
                          </m:r>
                        </m:den>
                      </m:f>
                    </m:oMath>
                  </m:oMathPara>
                </a14:m>
                <a:endParaRPr lang="en-US" dirty="0"/>
              </a:p>
            </p:txBody>
          </p:sp>
        </mc:Choice>
        <mc:Fallback xmlns="">
          <p:sp>
            <p:nvSpPr>
              <p:cNvPr id="7" name="TextBox 6">
                <a:extLst>
                  <a:ext uri="{FF2B5EF4-FFF2-40B4-BE49-F238E27FC236}">
                    <a16:creationId xmlns:a16="http://schemas.microsoft.com/office/drawing/2014/main" id="{4B99D6CE-D666-6444-916A-DBA271F1807E}"/>
                  </a:ext>
                </a:extLst>
              </p:cNvPr>
              <p:cNvSpPr txBox="1">
                <a:spLocks noRot="1" noChangeAspect="1" noMove="1" noResize="1" noEditPoints="1" noAdjustHandles="1" noChangeArrowheads="1" noChangeShapeType="1" noTextEdit="1"/>
              </p:cNvSpPr>
              <p:nvPr/>
            </p:nvSpPr>
            <p:spPr>
              <a:xfrm>
                <a:off x="210305" y="1591585"/>
                <a:ext cx="6091924" cy="571567"/>
              </a:xfrm>
              <a:prstGeom prst="rect">
                <a:avLst/>
              </a:prstGeom>
              <a:blipFill>
                <a:blip r:embed="rId3"/>
                <a:stretch>
                  <a:fillRect l="-416" t="-2174" r="-20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DDA92EE-0648-D846-A725-ED3BC9FAC768}"/>
                  </a:ext>
                </a:extLst>
              </p:cNvPr>
              <p:cNvSpPr txBox="1"/>
              <p:nvPr/>
            </p:nvSpPr>
            <p:spPr>
              <a:xfrm>
                <a:off x="288303" y="2851218"/>
                <a:ext cx="648100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𝑇𝑟𝑎𝑛𝑠</m:t>
                      </m:r>
                      <m:r>
                        <a:rPr lang="en-US" sz="1600" b="0" i="1" smtClean="0">
                          <a:latin typeface="Cambria Math" panose="02040503050406030204" pitchFamily="18" charset="0"/>
                        </a:rPr>
                        <m:t> </m:t>
                      </m:r>
                      <m:r>
                        <a:rPr lang="en-US" sz="1600" b="0" i="1" smtClean="0">
                          <a:latin typeface="Cambria Math" panose="02040503050406030204" pitchFamily="18" charset="0"/>
                        </a:rPr>
                        <m:t>𝐶𝑎𝑝𝑖𝑡𝑎𝑙</m:t>
                      </m:r>
                      <m:r>
                        <a:rPr lang="en-US" sz="1600" b="0" i="1" smtClean="0">
                          <a:latin typeface="Cambria Math" panose="02040503050406030204" pitchFamily="18" charset="0"/>
                        </a:rPr>
                        <m:t> </m:t>
                      </m:r>
                      <m:r>
                        <a:rPr lang="en-US" sz="1600" b="0" i="1" smtClean="0">
                          <a:latin typeface="Cambria Math" panose="02040503050406030204" pitchFamily="18" charset="0"/>
                        </a:rPr>
                        <m:t>𝐶𝑜𝑠𝑡</m:t>
                      </m:r>
                      <m:r>
                        <a:rPr lang="en-US" sz="1600" b="0" i="1" smtClean="0">
                          <a:latin typeface="Cambria Math" panose="02040503050406030204" pitchFamily="18" charset="0"/>
                        </a:rPr>
                        <m:t>($/</m:t>
                      </m:r>
                      <m:r>
                        <a:rPr lang="en-US" sz="1600" b="0" i="1" smtClean="0">
                          <a:latin typeface="Cambria Math" panose="02040503050406030204" pitchFamily="18" charset="0"/>
                        </a:rPr>
                        <m:t>𝑀𝑊</m:t>
                      </m:r>
                      <m:r>
                        <a:rPr lang="en-US" sz="1600" b="0" i="1" smtClean="0">
                          <a:latin typeface="Cambria Math" panose="02040503050406030204" pitchFamily="18" charset="0"/>
                        </a:rPr>
                        <m:t>)=(</m:t>
                      </m:r>
                      <m:r>
                        <a:rPr lang="en-US" sz="1600" b="0" i="1" smtClean="0">
                          <a:latin typeface="Cambria Math" panose="02040503050406030204" pitchFamily="18" charset="0"/>
                        </a:rPr>
                        <m:t>𝐵𝑎𝑠𝑒</m:t>
                      </m:r>
                      <m:r>
                        <a:rPr lang="en-US" sz="1600" b="0" i="1" smtClean="0">
                          <a:latin typeface="Cambria Math" panose="02040503050406030204" pitchFamily="18" charset="0"/>
                        </a:rPr>
                        <m:t> </m:t>
                      </m:r>
                      <m:r>
                        <a:rPr lang="en-US" sz="1600" b="0" i="1" smtClean="0">
                          <a:latin typeface="Cambria Math" panose="02040503050406030204" pitchFamily="18" charset="0"/>
                        </a:rPr>
                        <m:t>𝑇𝑟𝑎𝑛𝑠</m:t>
                      </m:r>
                      <m:r>
                        <a:rPr lang="en-US" sz="1600" b="0" i="1" smtClean="0">
                          <a:latin typeface="Cambria Math" panose="02040503050406030204" pitchFamily="18" charset="0"/>
                        </a:rPr>
                        <m:t> </m:t>
                      </m:r>
                      <m:r>
                        <a:rPr lang="en-US" sz="1600" b="0" i="1" smtClean="0">
                          <a:latin typeface="Cambria Math" panose="02040503050406030204" pitchFamily="18" charset="0"/>
                        </a:rPr>
                        <m:t>𝐶𝑜𝑠𝑡</m:t>
                      </m:r>
                      <m:r>
                        <a:rPr lang="en-US" sz="1600" b="0" i="1" smtClean="0">
                          <a:latin typeface="Cambria Math" panose="02040503050406030204" pitchFamily="18" charset="0"/>
                        </a:rPr>
                        <m:t> ∗</m:t>
                      </m:r>
                      <m:r>
                        <a:rPr lang="en-US" sz="1600" i="1">
                          <a:latin typeface="Cambria Math" panose="02040503050406030204" pitchFamily="18" charset="0"/>
                        </a:rPr>
                        <m:t>𝑇𝑅𝐴𝑁𝑆𝑚𝑢𝑙𝑡</m:t>
                      </m:r>
                      <m:r>
                        <a:rPr lang="en-US" sz="1600" b="0" i="1" smtClean="0">
                          <a:latin typeface="Cambria Math" panose="02040503050406030204" pitchFamily="18" charset="0"/>
                        </a:rPr>
                        <m:t>)∗</m:t>
                      </m:r>
                      <m:r>
                        <a:rPr lang="en-US" sz="1600" b="0" i="1" smtClean="0">
                          <a:latin typeface="Cambria Math" panose="02040503050406030204" pitchFamily="18" charset="0"/>
                        </a:rPr>
                        <m:t>𝑀𝑖𝑙𝑒𝑠</m:t>
                      </m:r>
                    </m:oMath>
                  </m:oMathPara>
                </a14:m>
                <a:endParaRPr lang="en-US" sz="1600" dirty="0"/>
              </a:p>
            </p:txBody>
          </p:sp>
        </mc:Choice>
        <mc:Fallback xmlns="">
          <p:sp>
            <p:nvSpPr>
              <p:cNvPr id="10" name="TextBox 9">
                <a:extLst>
                  <a:ext uri="{FF2B5EF4-FFF2-40B4-BE49-F238E27FC236}">
                    <a16:creationId xmlns:a16="http://schemas.microsoft.com/office/drawing/2014/main" id="{BDDA92EE-0648-D846-A725-ED3BC9FAC768}"/>
                  </a:ext>
                </a:extLst>
              </p:cNvPr>
              <p:cNvSpPr txBox="1">
                <a:spLocks noRot="1" noChangeAspect="1" noMove="1" noResize="1" noEditPoints="1" noAdjustHandles="1" noChangeArrowheads="1" noChangeShapeType="1" noTextEdit="1"/>
              </p:cNvSpPr>
              <p:nvPr/>
            </p:nvSpPr>
            <p:spPr>
              <a:xfrm>
                <a:off x="288303" y="2851218"/>
                <a:ext cx="6481005" cy="246221"/>
              </a:xfrm>
              <a:prstGeom prst="rect">
                <a:avLst/>
              </a:prstGeom>
              <a:blipFill>
                <a:blip r:embed="rId4"/>
                <a:stretch>
                  <a:fillRect l="-196" t="-10000" r="-391"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DB71AC-E62F-9647-9800-61A836C259FE}"/>
                  </a:ext>
                </a:extLst>
              </p:cNvPr>
              <p:cNvSpPr txBox="1"/>
              <p:nvPr/>
            </p:nvSpPr>
            <p:spPr>
              <a:xfrm>
                <a:off x="288303" y="3199849"/>
                <a:ext cx="459241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𝐿𝐶𝑂𝑇</m:t>
                      </m:r>
                      <m:r>
                        <a:rPr lang="en-US" b="0" i="1" smtClean="0">
                          <a:latin typeface="Cambria Math" panose="02040503050406030204" pitchFamily="18" charset="0"/>
                        </a:rPr>
                        <m:t>($/</m:t>
                      </m:r>
                      <m:r>
                        <a:rPr lang="en-US" b="0" i="1" smtClean="0">
                          <a:latin typeface="Cambria Math" panose="02040503050406030204" pitchFamily="18" charset="0"/>
                        </a:rPr>
                        <m:t>𝑀𝑊h</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𝑇𝑟𝑎𝑛𝑠</m:t>
                          </m:r>
                          <m:r>
                            <a:rPr lang="en-US" b="0" i="1" smtClean="0">
                              <a:latin typeface="Cambria Math" panose="02040503050406030204" pitchFamily="18" charset="0"/>
                            </a:rPr>
                            <m:t> </m:t>
                          </m:r>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𝐶𝑜𝑠𝑡</m:t>
                          </m:r>
                          <m:r>
                            <a:rPr lang="en-US" b="0" i="1" smtClean="0">
                              <a:latin typeface="Cambria Math" panose="02040503050406030204" pitchFamily="18" charset="0"/>
                            </a:rPr>
                            <m:t> ∗</m:t>
                          </m:r>
                          <m:r>
                            <a:rPr lang="en-US" b="0" i="1" smtClean="0">
                              <a:latin typeface="Cambria Math" panose="02040503050406030204" pitchFamily="18" charset="0"/>
                            </a:rPr>
                            <m:t>𝐹𝐶𝑅</m:t>
                          </m:r>
                        </m:num>
                        <m:den>
                          <m:r>
                            <a:rPr lang="en-US" b="0" i="1" smtClean="0">
                              <a:latin typeface="Cambria Math" panose="02040503050406030204" pitchFamily="18" charset="0"/>
                            </a:rPr>
                            <m:t>8760 ∗</m:t>
                          </m:r>
                          <m:r>
                            <a:rPr lang="en-US" b="0" i="1" smtClean="0">
                              <a:latin typeface="Cambria Math" panose="02040503050406030204" pitchFamily="18" charset="0"/>
                            </a:rPr>
                            <m:t>𝑁𝐶𝐹</m:t>
                          </m:r>
                        </m:den>
                      </m:f>
                    </m:oMath>
                  </m:oMathPara>
                </a14:m>
                <a:endParaRPr lang="en-US" dirty="0"/>
              </a:p>
            </p:txBody>
          </p:sp>
        </mc:Choice>
        <mc:Fallback xmlns="">
          <p:sp>
            <p:nvSpPr>
              <p:cNvPr id="11" name="TextBox 10">
                <a:extLst>
                  <a:ext uri="{FF2B5EF4-FFF2-40B4-BE49-F238E27FC236}">
                    <a16:creationId xmlns:a16="http://schemas.microsoft.com/office/drawing/2014/main" id="{D5DB71AC-E62F-9647-9800-61A836C259FE}"/>
                  </a:ext>
                </a:extLst>
              </p:cNvPr>
              <p:cNvSpPr txBox="1">
                <a:spLocks noRot="1" noChangeAspect="1" noMove="1" noResize="1" noEditPoints="1" noAdjustHandles="1" noChangeArrowheads="1" noChangeShapeType="1" noTextEdit="1"/>
              </p:cNvSpPr>
              <p:nvPr/>
            </p:nvSpPr>
            <p:spPr>
              <a:xfrm>
                <a:off x="288303" y="3199849"/>
                <a:ext cx="4592411" cy="525913"/>
              </a:xfrm>
              <a:prstGeom prst="rect">
                <a:avLst/>
              </a:prstGeom>
              <a:blipFill>
                <a:blip r:embed="rId5"/>
                <a:stretch>
                  <a:fillRect l="-551" t="-9524" r="-551" b="-3095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2799F15-4F51-F34C-9AAB-0527F9F4A2FA}"/>
              </a:ext>
            </a:extLst>
          </p:cNvPr>
          <p:cNvSpPr txBox="1"/>
          <p:nvPr/>
        </p:nvSpPr>
        <p:spPr>
          <a:xfrm>
            <a:off x="181185" y="4183202"/>
            <a:ext cx="4140942" cy="369332"/>
          </a:xfrm>
          <a:prstGeom prst="rect">
            <a:avLst/>
          </a:prstGeom>
          <a:noFill/>
        </p:spPr>
        <p:txBody>
          <a:bodyPr wrap="none" rtlCol="0">
            <a:spAutoFit/>
          </a:bodyPr>
          <a:lstStyle/>
          <a:p>
            <a:r>
              <a:rPr lang="en-US" dirty="0"/>
              <a:t>Total System Cost ($/MWh) = </a:t>
            </a:r>
            <a:r>
              <a:rPr lang="en-US" dirty="0">
                <a:solidFill>
                  <a:schemeClr val="accent5"/>
                </a:solidFill>
              </a:rPr>
              <a:t>LCOE</a:t>
            </a:r>
            <a:r>
              <a:rPr lang="en-US" dirty="0"/>
              <a:t> + </a:t>
            </a:r>
            <a:r>
              <a:rPr lang="en-US" dirty="0">
                <a:solidFill>
                  <a:schemeClr val="accent4">
                    <a:lumMod val="60000"/>
                    <a:lumOff val="40000"/>
                  </a:schemeClr>
                </a:solidFill>
              </a:rPr>
              <a:t>LCOT</a:t>
            </a:r>
          </a:p>
        </p:txBody>
      </p:sp>
      <p:sp>
        <p:nvSpPr>
          <p:cNvPr id="13" name="Round Same Side Corner Rectangle 12">
            <a:extLst>
              <a:ext uri="{FF2B5EF4-FFF2-40B4-BE49-F238E27FC236}">
                <a16:creationId xmlns:a16="http://schemas.microsoft.com/office/drawing/2014/main" id="{1CB8C140-1E24-704D-885A-668643569C62}"/>
              </a:ext>
            </a:extLst>
          </p:cNvPr>
          <p:cNvSpPr/>
          <p:nvPr/>
        </p:nvSpPr>
        <p:spPr>
          <a:xfrm>
            <a:off x="181185" y="1271271"/>
            <a:ext cx="2573663" cy="273854"/>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Levelized Cost of Energy</a:t>
            </a:r>
          </a:p>
        </p:txBody>
      </p:sp>
      <p:sp>
        <p:nvSpPr>
          <p:cNvPr id="14" name="Frame 13">
            <a:extLst>
              <a:ext uri="{FF2B5EF4-FFF2-40B4-BE49-F238E27FC236}">
                <a16:creationId xmlns:a16="http://schemas.microsoft.com/office/drawing/2014/main" id="{738A1F9D-E8AC-D244-ABD7-5A842BEE7167}"/>
              </a:ext>
            </a:extLst>
          </p:cNvPr>
          <p:cNvSpPr/>
          <p:nvPr/>
        </p:nvSpPr>
        <p:spPr>
          <a:xfrm>
            <a:off x="181185" y="1538936"/>
            <a:ext cx="6196318" cy="720853"/>
          </a:xfrm>
          <a:prstGeom prst="frame">
            <a:avLst>
              <a:gd name="adj1" fmla="val 2804"/>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solidFill>
            </a:endParaRPr>
          </a:p>
        </p:txBody>
      </p:sp>
      <p:sp>
        <p:nvSpPr>
          <p:cNvPr id="15" name="Round Same Side Corner Rectangle 14">
            <a:extLst>
              <a:ext uri="{FF2B5EF4-FFF2-40B4-BE49-F238E27FC236}">
                <a16:creationId xmlns:a16="http://schemas.microsoft.com/office/drawing/2014/main" id="{C3FF29E7-476F-F74D-AFC9-905BF2408B4A}"/>
              </a:ext>
            </a:extLst>
          </p:cNvPr>
          <p:cNvSpPr/>
          <p:nvPr/>
        </p:nvSpPr>
        <p:spPr>
          <a:xfrm>
            <a:off x="181185" y="2473577"/>
            <a:ext cx="3068721" cy="273854"/>
          </a:xfrm>
          <a:prstGeom prst="round2Same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Levelized Cost of Transmission</a:t>
            </a:r>
          </a:p>
        </p:txBody>
      </p:sp>
      <p:sp>
        <p:nvSpPr>
          <p:cNvPr id="16" name="Frame 15">
            <a:extLst>
              <a:ext uri="{FF2B5EF4-FFF2-40B4-BE49-F238E27FC236}">
                <a16:creationId xmlns:a16="http://schemas.microsoft.com/office/drawing/2014/main" id="{A7E61FEC-F5D1-DF4B-BA98-FEF12FCB372A}"/>
              </a:ext>
            </a:extLst>
          </p:cNvPr>
          <p:cNvSpPr/>
          <p:nvPr/>
        </p:nvSpPr>
        <p:spPr>
          <a:xfrm>
            <a:off x="181185" y="2741242"/>
            <a:ext cx="6625850" cy="1086931"/>
          </a:xfrm>
          <a:prstGeom prst="frame">
            <a:avLst>
              <a:gd name="adj1" fmla="val 280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09924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48251" y="3280833"/>
            <a:ext cx="2825750" cy="1661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4984339" y="3482354"/>
            <a:ext cx="2889662" cy="14600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noFill/>
        </p:spPr>
        <p:txBody>
          <a:bodyPr>
            <a:noAutofit/>
          </a:bodyPr>
          <a:lstStyle/>
          <a:p>
            <a:r>
              <a:rPr lang="en-US" sz="2800" dirty="0" err="1"/>
              <a:t>reV</a:t>
            </a:r>
            <a:r>
              <a:rPr lang="en-US" sz="2800" dirty="0"/>
              <a:t> is Flexible in Scope and Scale</a:t>
            </a:r>
          </a:p>
        </p:txBody>
      </p:sp>
      <p:pic>
        <p:nvPicPr>
          <p:cNvPr id="9" name="Picture 8" descr="rEV Scope and Scale v1_gjm.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52902" y="562545"/>
            <a:ext cx="6533164" cy="4419764"/>
          </a:xfrm>
          <a:prstGeom prst="rect">
            <a:avLst/>
          </a:prstGeom>
        </p:spPr>
      </p:pic>
    </p:spTree>
    <p:extLst>
      <p:ext uri="{BB962C8B-B14F-4D97-AF65-F5344CB8AC3E}">
        <p14:creationId xmlns:p14="http://schemas.microsoft.com/office/powerpoint/2010/main" val="29802299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C4CA294-0E6B-B74F-B984-2E2482F75C9D}"/>
              </a:ext>
            </a:extLst>
          </p:cNvPr>
          <p:cNvPicPr>
            <a:picLocks noChangeAspect="1"/>
          </p:cNvPicPr>
          <p:nvPr/>
        </p:nvPicPr>
        <p:blipFill>
          <a:blip r:embed="rId2"/>
          <a:stretch>
            <a:fillRect/>
          </a:stretch>
        </p:blipFill>
        <p:spPr>
          <a:xfrm>
            <a:off x="984172" y="0"/>
            <a:ext cx="7175656" cy="5143500"/>
          </a:xfrm>
          <a:prstGeom prst="rect">
            <a:avLst/>
          </a:prstGeom>
        </p:spPr>
      </p:pic>
      <p:sp>
        <p:nvSpPr>
          <p:cNvPr id="6" name="Rounded Rectangular Callout 5">
            <a:extLst>
              <a:ext uri="{FF2B5EF4-FFF2-40B4-BE49-F238E27FC236}">
                <a16:creationId xmlns:a16="http://schemas.microsoft.com/office/drawing/2014/main" id="{124A2576-68F3-7348-93C6-F61800373A52}"/>
              </a:ext>
            </a:extLst>
          </p:cNvPr>
          <p:cNvSpPr/>
          <p:nvPr/>
        </p:nvSpPr>
        <p:spPr>
          <a:xfrm>
            <a:off x="4572000" y="3264309"/>
            <a:ext cx="1292942" cy="816077"/>
          </a:xfrm>
          <a:prstGeom prst="wedgeRoundRectCallout">
            <a:avLst>
              <a:gd name="adj1" fmla="val -89703"/>
              <a:gd name="adj2" fmla="val -775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PV Plant</a:t>
            </a:r>
          </a:p>
        </p:txBody>
      </p:sp>
      <p:sp>
        <p:nvSpPr>
          <p:cNvPr id="7" name="Rounded Rectangular Callout 6">
            <a:extLst>
              <a:ext uri="{FF2B5EF4-FFF2-40B4-BE49-F238E27FC236}">
                <a16:creationId xmlns:a16="http://schemas.microsoft.com/office/drawing/2014/main" id="{27E89273-9260-E046-81C5-26CF2BE7FBAD}"/>
              </a:ext>
            </a:extLst>
          </p:cNvPr>
          <p:cNvSpPr/>
          <p:nvPr/>
        </p:nvSpPr>
        <p:spPr>
          <a:xfrm>
            <a:off x="5676427" y="1755673"/>
            <a:ext cx="1292942" cy="816077"/>
          </a:xfrm>
          <a:prstGeom prst="wedgeRoundRectCallout">
            <a:avLst>
              <a:gd name="adj1" fmla="val -82099"/>
              <a:gd name="adj2" fmla="val -10281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Substation</a:t>
            </a:r>
          </a:p>
        </p:txBody>
      </p:sp>
      <p:sp>
        <p:nvSpPr>
          <p:cNvPr id="8" name="Rounded Rectangular Callout 7">
            <a:extLst>
              <a:ext uri="{FF2B5EF4-FFF2-40B4-BE49-F238E27FC236}">
                <a16:creationId xmlns:a16="http://schemas.microsoft.com/office/drawing/2014/main" id="{24F0E0B2-E939-3C47-B358-818834E32F90}"/>
              </a:ext>
            </a:extLst>
          </p:cNvPr>
          <p:cNvSpPr/>
          <p:nvPr/>
        </p:nvSpPr>
        <p:spPr>
          <a:xfrm>
            <a:off x="397734" y="1546124"/>
            <a:ext cx="1612490" cy="816077"/>
          </a:xfrm>
          <a:prstGeom prst="wedgeRoundRectCallout">
            <a:avLst>
              <a:gd name="adj1" fmla="val 82920"/>
              <a:gd name="adj2" fmla="val 5501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Transmission Line</a:t>
            </a:r>
          </a:p>
        </p:txBody>
      </p:sp>
      <p:sp>
        <p:nvSpPr>
          <p:cNvPr id="9" name="Alternate Process 8">
            <a:extLst>
              <a:ext uri="{FF2B5EF4-FFF2-40B4-BE49-F238E27FC236}">
                <a16:creationId xmlns:a16="http://schemas.microsoft.com/office/drawing/2014/main" id="{8E0C9634-5938-CF49-879A-FCC0E960A669}"/>
              </a:ext>
            </a:extLst>
          </p:cNvPr>
          <p:cNvSpPr/>
          <p:nvPr/>
        </p:nvSpPr>
        <p:spPr>
          <a:xfrm>
            <a:off x="560439" y="3637935"/>
            <a:ext cx="2379407" cy="884903"/>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What is the cheapest point of interconnection?</a:t>
            </a:r>
          </a:p>
        </p:txBody>
      </p:sp>
      <p:sp>
        <p:nvSpPr>
          <p:cNvPr id="10" name="Rounded Rectangular Callout 9">
            <a:extLst>
              <a:ext uri="{FF2B5EF4-FFF2-40B4-BE49-F238E27FC236}">
                <a16:creationId xmlns:a16="http://schemas.microsoft.com/office/drawing/2014/main" id="{A5D263D8-C2C3-A34A-A3F6-947785684D02}"/>
              </a:ext>
            </a:extLst>
          </p:cNvPr>
          <p:cNvSpPr/>
          <p:nvPr/>
        </p:nvSpPr>
        <p:spPr>
          <a:xfrm>
            <a:off x="2153264" y="212623"/>
            <a:ext cx="1292942" cy="816077"/>
          </a:xfrm>
          <a:prstGeom prst="wedgeRoundRectCallout">
            <a:avLst>
              <a:gd name="adj1" fmla="val -78296"/>
              <a:gd name="adj2" fmla="val -5462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Load Center</a:t>
            </a:r>
          </a:p>
        </p:txBody>
      </p:sp>
      <p:pic>
        <p:nvPicPr>
          <p:cNvPr id="14" name="Picture 13">
            <a:extLst>
              <a:ext uri="{FF2B5EF4-FFF2-40B4-BE49-F238E27FC236}">
                <a16:creationId xmlns:a16="http://schemas.microsoft.com/office/drawing/2014/main" id="{540F31EC-7B8D-174B-837F-72E585DD791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3341" y="2693282"/>
            <a:ext cx="571027" cy="571027"/>
          </a:xfrm>
          <a:prstGeom prst="rect">
            <a:avLst/>
          </a:prstGeom>
          <a:noFill/>
        </p:spPr>
      </p:pic>
    </p:spTree>
    <p:extLst>
      <p:ext uri="{BB962C8B-B14F-4D97-AF65-F5344CB8AC3E}">
        <p14:creationId xmlns:p14="http://schemas.microsoft.com/office/powerpoint/2010/main" val="282470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0F4EF1-0795-3F4E-8E29-EA8EBD8E39C9}"/>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6043F097-65EB-EA47-AFE5-FEF020A3D658}"/>
              </a:ext>
            </a:extLst>
          </p:cNvPr>
          <p:cNvPicPr>
            <a:picLocks noChangeAspect="1"/>
          </p:cNvPicPr>
          <p:nvPr/>
        </p:nvPicPr>
        <p:blipFill>
          <a:blip r:embed="rId2"/>
          <a:stretch>
            <a:fillRect/>
          </a:stretch>
        </p:blipFill>
        <p:spPr>
          <a:xfrm>
            <a:off x="984172" y="0"/>
            <a:ext cx="7175656" cy="5143500"/>
          </a:xfrm>
          <a:prstGeom prst="rect">
            <a:avLst/>
          </a:prstGeom>
        </p:spPr>
      </p:pic>
      <p:sp>
        <p:nvSpPr>
          <p:cNvPr id="4" name="Rounded Rectangular Callout 3">
            <a:extLst>
              <a:ext uri="{FF2B5EF4-FFF2-40B4-BE49-F238E27FC236}">
                <a16:creationId xmlns:a16="http://schemas.microsoft.com/office/drawing/2014/main" id="{18B37713-91B0-0F4B-8D9B-CDE2838E36CC}"/>
              </a:ext>
            </a:extLst>
          </p:cNvPr>
          <p:cNvSpPr/>
          <p:nvPr/>
        </p:nvSpPr>
        <p:spPr>
          <a:xfrm>
            <a:off x="4572000" y="1512664"/>
            <a:ext cx="1292942" cy="816077"/>
          </a:xfrm>
          <a:prstGeom prst="wedgeRoundRectCallout">
            <a:avLst>
              <a:gd name="adj1" fmla="val -60806"/>
              <a:gd name="adj2" fmla="val 105621"/>
              <a:gd name="adj3" fmla="val 16667"/>
            </a:avLst>
          </a:prstGeom>
          <a:gradFill>
            <a:gsLst>
              <a:gs pos="0">
                <a:schemeClr val="accent1">
                  <a:tint val="100000"/>
                  <a:shade val="100000"/>
                  <a:satMod val="130000"/>
                  <a:alpha val="0"/>
                </a:schemeClr>
              </a:gs>
              <a:gs pos="100000">
                <a:schemeClr val="accent1">
                  <a:tint val="50000"/>
                  <a:shade val="100000"/>
                  <a:satMod val="350000"/>
                  <a:alpha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t>Spurlines</a:t>
            </a:r>
            <a:endParaRPr lang="en-US"/>
          </a:p>
        </p:txBody>
      </p:sp>
      <p:cxnSp>
        <p:nvCxnSpPr>
          <p:cNvPr id="8" name="Straight Connector 7">
            <a:extLst>
              <a:ext uri="{FF2B5EF4-FFF2-40B4-BE49-F238E27FC236}">
                <a16:creationId xmlns:a16="http://schemas.microsoft.com/office/drawing/2014/main" id="{F4499A93-B337-1143-A997-5CE7266C30E9}"/>
              </a:ext>
            </a:extLst>
          </p:cNvPr>
          <p:cNvCxnSpPr>
            <a:cxnSpLocks/>
          </p:cNvCxnSpPr>
          <p:nvPr/>
        </p:nvCxnSpPr>
        <p:spPr>
          <a:xfrm flipH="1" flipV="1">
            <a:off x="2861022" y="2330245"/>
            <a:ext cx="1097833" cy="6485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51B82CF-A818-3947-BA86-62F185C28F9A}"/>
              </a:ext>
            </a:extLst>
          </p:cNvPr>
          <p:cNvCxnSpPr>
            <a:cxnSpLocks/>
          </p:cNvCxnSpPr>
          <p:nvPr/>
        </p:nvCxnSpPr>
        <p:spPr>
          <a:xfrm flipH="1" flipV="1">
            <a:off x="3958855" y="2986934"/>
            <a:ext cx="285513" cy="7499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2AA322-94C4-874E-B4D9-C18BD74B7090}"/>
              </a:ext>
            </a:extLst>
          </p:cNvPr>
          <p:cNvCxnSpPr>
            <a:cxnSpLocks/>
          </p:cNvCxnSpPr>
          <p:nvPr/>
        </p:nvCxnSpPr>
        <p:spPr>
          <a:xfrm flipV="1">
            <a:off x="3965520" y="2654520"/>
            <a:ext cx="714635" cy="35640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4A632717-5E0D-8C47-9E3E-0ABA8B83B26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3341" y="2693282"/>
            <a:ext cx="571027" cy="571027"/>
          </a:xfrm>
          <a:prstGeom prst="rect">
            <a:avLst/>
          </a:prstGeom>
          <a:noFill/>
        </p:spPr>
      </p:pic>
    </p:spTree>
    <p:extLst>
      <p:ext uri="{BB962C8B-B14F-4D97-AF65-F5344CB8AC3E}">
        <p14:creationId xmlns:p14="http://schemas.microsoft.com/office/powerpoint/2010/main" val="4009624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1787946-3F51-4747-85B3-4069E23A9519}"/>
              </a:ext>
            </a:extLst>
          </p:cNvPr>
          <p:cNvPicPr>
            <a:picLocks noChangeAspect="1"/>
          </p:cNvPicPr>
          <p:nvPr/>
        </p:nvPicPr>
        <p:blipFill>
          <a:blip r:embed="rId2"/>
          <a:stretch>
            <a:fillRect/>
          </a:stretch>
        </p:blipFill>
        <p:spPr>
          <a:xfrm>
            <a:off x="984172" y="0"/>
            <a:ext cx="7175656" cy="5143500"/>
          </a:xfrm>
          <a:prstGeom prst="rect">
            <a:avLst/>
          </a:prstGeom>
        </p:spPr>
      </p:pic>
      <p:pic>
        <p:nvPicPr>
          <p:cNvPr id="14" name="Picture 13">
            <a:extLst>
              <a:ext uri="{FF2B5EF4-FFF2-40B4-BE49-F238E27FC236}">
                <a16:creationId xmlns:a16="http://schemas.microsoft.com/office/drawing/2014/main" id="{FCA95568-D184-F149-8085-E0558BB9098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3341" y="2693282"/>
            <a:ext cx="571027" cy="571027"/>
          </a:xfrm>
          <a:prstGeom prst="rect">
            <a:avLst/>
          </a:prstGeom>
          <a:noFill/>
        </p:spPr>
      </p:pic>
      <p:sp>
        <p:nvSpPr>
          <p:cNvPr id="12" name="Alternate Process 11">
            <a:extLst>
              <a:ext uri="{FF2B5EF4-FFF2-40B4-BE49-F238E27FC236}">
                <a16:creationId xmlns:a16="http://schemas.microsoft.com/office/drawing/2014/main" id="{15D647F4-6989-7E40-8118-853C1A9C3680}"/>
              </a:ext>
            </a:extLst>
          </p:cNvPr>
          <p:cNvSpPr/>
          <p:nvPr/>
        </p:nvSpPr>
        <p:spPr>
          <a:xfrm>
            <a:off x="5742039" y="2135904"/>
            <a:ext cx="3175819" cy="112733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a:t>What is the cheapest option when there are many competing sites?</a:t>
            </a:r>
          </a:p>
        </p:txBody>
      </p:sp>
      <p:pic>
        <p:nvPicPr>
          <p:cNvPr id="15" name="Picture 14">
            <a:extLst>
              <a:ext uri="{FF2B5EF4-FFF2-40B4-BE49-F238E27FC236}">
                <a16:creationId xmlns:a16="http://schemas.microsoft.com/office/drawing/2014/main" id="{230BCEE1-32EA-B247-93C4-FD675199B5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806077" y="490101"/>
            <a:ext cx="571027" cy="571027"/>
          </a:xfrm>
          <a:prstGeom prst="rect">
            <a:avLst/>
          </a:prstGeom>
          <a:noFill/>
        </p:spPr>
      </p:pic>
      <p:pic>
        <p:nvPicPr>
          <p:cNvPr id="16" name="Picture 15">
            <a:extLst>
              <a:ext uri="{FF2B5EF4-FFF2-40B4-BE49-F238E27FC236}">
                <a16:creationId xmlns:a16="http://schemas.microsoft.com/office/drawing/2014/main" id="{92785D57-F873-0E4A-80B0-6D53E30892C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96705" y="2816185"/>
            <a:ext cx="571027" cy="571027"/>
          </a:xfrm>
          <a:prstGeom prst="rect">
            <a:avLst/>
          </a:prstGeom>
          <a:noFill/>
        </p:spPr>
      </p:pic>
      <p:pic>
        <p:nvPicPr>
          <p:cNvPr id="17" name="Picture 16">
            <a:extLst>
              <a:ext uri="{FF2B5EF4-FFF2-40B4-BE49-F238E27FC236}">
                <a16:creationId xmlns:a16="http://schemas.microsoft.com/office/drawing/2014/main" id="{4342CACB-56F1-A349-A452-E6E3F689AA7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83574" y="3917853"/>
            <a:ext cx="571027" cy="571027"/>
          </a:xfrm>
          <a:prstGeom prst="rect">
            <a:avLst/>
          </a:prstGeom>
          <a:noFill/>
        </p:spPr>
      </p:pic>
      <p:pic>
        <p:nvPicPr>
          <p:cNvPr id="18" name="Picture 17">
            <a:extLst>
              <a:ext uri="{FF2B5EF4-FFF2-40B4-BE49-F238E27FC236}">
                <a16:creationId xmlns:a16="http://schemas.microsoft.com/office/drawing/2014/main" id="{19F23311-ED45-1743-8D18-FEFB2AB8F78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770124" y="255638"/>
            <a:ext cx="571027" cy="571027"/>
          </a:xfrm>
          <a:prstGeom prst="rect">
            <a:avLst/>
          </a:prstGeom>
          <a:noFill/>
        </p:spPr>
      </p:pic>
      <p:pic>
        <p:nvPicPr>
          <p:cNvPr id="19" name="Picture 18">
            <a:extLst>
              <a:ext uri="{FF2B5EF4-FFF2-40B4-BE49-F238E27FC236}">
                <a16:creationId xmlns:a16="http://schemas.microsoft.com/office/drawing/2014/main" id="{489AC862-A16C-0347-B625-91BFC8A8AA1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68579" y="4572473"/>
            <a:ext cx="571027" cy="571027"/>
          </a:xfrm>
          <a:prstGeom prst="rect">
            <a:avLst/>
          </a:prstGeom>
          <a:noFill/>
        </p:spPr>
      </p:pic>
    </p:spTree>
    <p:extLst>
      <p:ext uri="{BB962C8B-B14F-4D97-AF65-F5344CB8AC3E}">
        <p14:creationId xmlns:p14="http://schemas.microsoft.com/office/powerpoint/2010/main" val="489495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9ACCFD-8A2B-204F-A111-8CBF448D80F8}"/>
              </a:ext>
            </a:extLst>
          </p:cNvPr>
          <p:cNvSpPr>
            <a:spLocks noGrp="1"/>
          </p:cNvSpPr>
          <p:nvPr>
            <p:ph type="title"/>
          </p:nvPr>
        </p:nvSpPr>
        <p:spPr/>
        <p:txBody>
          <a:bodyPr/>
          <a:lstStyle/>
          <a:p>
            <a:r>
              <a:rPr lang="en-US"/>
              <a:t>Total Capacity by Scenario</a:t>
            </a:r>
          </a:p>
        </p:txBody>
      </p:sp>
      <p:graphicFrame>
        <p:nvGraphicFramePr>
          <p:cNvPr id="8" name="Table 7">
            <a:extLst>
              <a:ext uri="{FF2B5EF4-FFF2-40B4-BE49-F238E27FC236}">
                <a16:creationId xmlns:a16="http://schemas.microsoft.com/office/drawing/2014/main" id="{37404ECC-ADF7-F44A-9572-691E50651CA3}"/>
              </a:ext>
            </a:extLst>
          </p:cNvPr>
          <p:cNvGraphicFramePr>
            <a:graphicFrameLocks noGrp="1"/>
          </p:cNvGraphicFramePr>
          <p:nvPr/>
        </p:nvGraphicFramePr>
        <p:xfrm>
          <a:off x="2348809" y="1823555"/>
          <a:ext cx="4005735" cy="1894265"/>
        </p:xfrm>
        <a:graphic>
          <a:graphicData uri="http://schemas.openxmlformats.org/drawingml/2006/table">
            <a:tbl>
              <a:tblPr firstRow="1" bandRow="1">
                <a:tableStyleId>{5C22544A-7EE6-4342-B048-85BDC9FD1C3A}</a:tableStyleId>
              </a:tblPr>
              <a:tblGrid>
                <a:gridCol w="1335245">
                  <a:extLst>
                    <a:ext uri="{9D8B030D-6E8A-4147-A177-3AD203B41FA5}">
                      <a16:colId xmlns:a16="http://schemas.microsoft.com/office/drawing/2014/main" val="573385117"/>
                    </a:ext>
                  </a:extLst>
                </a:gridCol>
                <a:gridCol w="1335245">
                  <a:extLst>
                    <a:ext uri="{9D8B030D-6E8A-4147-A177-3AD203B41FA5}">
                      <a16:colId xmlns:a16="http://schemas.microsoft.com/office/drawing/2014/main" val="127986121"/>
                    </a:ext>
                  </a:extLst>
                </a:gridCol>
                <a:gridCol w="1335245">
                  <a:extLst>
                    <a:ext uri="{9D8B030D-6E8A-4147-A177-3AD203B41FA5}">
                      <a16:colId xmlns:a16="http://schemas.microsoft.com/office/drawing/2014/main" val="3018838587"/>
                    </a:ext>
                  </a:extLst>
                </a:gridCol>
              </a:tblGrid>
              <a:tr h="378853">
                <a:tc>
                  <a:txBody>
                    <a:bodyPr/>
                    <a:lstStyle/>
                    <a:p>
                      <a:pPr algn="ctr"/>
                      <a:r>
                        <a:rPr lang="en-US" sz="1400"/>
                        <a:t>Scenario</a:t>
                      </a:r>
                    </a:p>
                  </a:txBody>
                  <a:tcPr anchor="ctr"/>
                </a:tc>
                <a:tc>
                  <a:txBody>
                    <a:bodyPr/>
                    <a:lstStyle/>
                    <a:p>
                      <a:pPr algn="ctr"/>
                      <a:r>
                        <a:rPr lang="en-US" sz="1400"/>
                        <a:t>Wind Capacity</a:t>
                      </a:r>
                    </a:p>
                  </a:txBody>
                  <a:tcPr anchor="ctr"/>
                </a:tc>
                <a:tc>
                  <a:txBody>
                    <a:bodyPr/>
                    <a:lstStyle/>
                    <a:p>
                      <a:pPr algn="ctr"/>
                      <a:r>
                        <a:rPr lang="en-US" sz="1400"/>
                        <a:t>Solar Capacity</a:t>
                      </a:r>
                    </a:p>
                  </a:txBody>
                  <a:tcPr anchor="ctr"/>
                </a:tc>
                <a:extLst>
                  <a:ext uri="{0D108BD9-81ED-4DB2-BD59-A6C34878D82A}">
                    <a16:rowId xmlns:a16="http://schemas.microsoft.com/office/drawing/2014/main" val="3262572226"/>
                  </a:ext>
                </a:extLst>
              </a:tr>
              <a:tr h="378853">
                <a:tc>
                  <a:txBody>
                    <a:bodyPr/>
                    <a:lstStyle/>
                    <a:p>
                      <a:pPr algn="l"/>
                      <a:r>
                        <a:rPr lang="en-US" sz="1400"/>
                        <a:t>All Land</a:t>
                      </a:r>
                    </a:p>
                  </a:txBody>
                  <a:tcPr anchor="ctr"/>
                </a:tc>
                <a:tc>
                  <a:txBody>
                    <a:bodyPr/>
                    <a:lstStyle/>
                    <a:p>
                      <a:pPr algn="ctr"/>
                      <a:r>
                        <a:rPr lang="en-US" sz="1400"/>
                        <a:t>23 TW</a:t>
                      </a:r>
                    </a:p>
                  </a:txBody>
                  <a:tcPr anchor="ctr"/>
                </a:tc>
                <a:tc>
                  <a:txBody>
                    <a:bodyPr/>
                    <a:lstStyle/>
                    <a:p>
                      <a:pPr algn="ctr"/>
                      <a:r>
                        <a:rPr lang="en-US" sz="1400"/>
                        <a:t>248 TW</a:t>
                      </a:r>
                    </a:p>
                  </a:txBody>
                  <a:tcPr anchor="ctr"/>
                </a:tc>
                <a:extLst>
                  <a:ext uri="{0D108BD9-81ED-4DB2-BD59-A6C34878D82A}">
                    <a16:rowId xmlns:a16="http://schemas.microsoft.com/office/drawing/2014/main" val="2203663377"/>
                  </a:ext>
                </a:extLst>
              </a:tr>
              <a:tr h="378853">
                <a:tc>
                  <a:txBody>
                    <a:bodyPr/>
                    <a:lstStyle/>
                    <a:p>
                      <a:pPr algn="l"/>
                      <a:r>
                        <a:rPr lang="en-US" sz="1400"/>
                        <a:t>Open Access</a:t>
                      </a:r>
                    </a:p>
                  </a:txBody>
                  <a:tcPr anchor="ctr"/>
                </a:tc>
                <a:tc>
                  <a:txBody>
                    <a:bodyPr/>
                    <a:lstStyle/>
                    <a:p>
                      <a:pPr algn="ctr"/>
                      <a:r>
                        <a:rPr lang="en-US" sz="1400"/>
                        <a:t>15 TW</a:t>
                      </a:r>
                    </a:p>
                  </a:txBody>
                  <a:tcPr anchor="ctr"/>
                </a:tc>
                <a:tc>
                  <a:txBody>
                    <a:bodyPr/>
                    <a:lstStyle/>
                    <a:p>
                      <a:pPr algn="ctr"/>
                      <a:r>
                        <a:rPr lang="en-US" sz="1400"/>
                        <a:t>179 TW</a:t>
                      </a:r>
                    </a:p>
                  </a:txBody>
                  <a:tcPr anchor="ctr"/>
                </a:tc>
                <a:extLst>
                  <a:ext uri="{0D108BD9-81ED-4DB2-BD59-A6C34878D82A}">
                    <a16:rowId xmlns:a16="http://schemas.microsoft.com/office/drawing/2014/main" val="739329962"/>
                  </a:ext>
                </a:extLst>
              </a:tr>
              <a:tr h="378853">
                <a:tc>
                  <a:txBody>
                    <a:bodyPr/>
                    <a:lstStyle/>
                    <a:p>
                      <a:pPr algn="l"/>
                      <a:r>
                        <a:rPr lang="en-US" sz="1400"/>
                        <a:t>Reference</a:t>
                      </a:r>
                    </a:p>
                  </a:txBody>
                  <a:tcPr anchor="ctr"/>
                </a:tc>
                <a:tc>
                  <a:txBody>
                    <a:bodyPr/>
                    <a:lstStyle/>
                    <a:p>
                      <a:pPr algn="ctr"/>
                      <a:r>
                        <a:rPr lang="en-US" sz="1400"/>
                        <a:t>7.8 TW</a:t>
                      </a:r>
                    </a:p>
                  </a:txBody>
                  <a:tcPr anchor="ctr"/>
                </a:tc>
                <a:tc>
                  <a:txBody>
                    <a:bodyPr/>
                    <a:lstStyle/>
                    <a:p>
                      <a:pPr algn="ctr"/>
                      <a:r>
                        <a:rPr lang="en-US" sz="1400"/>
                        <a:t>104 TW</a:t>
                      </a:r>
                    </a:p>
                  </a:txBody>
                  <a:tcPr anchor="ctr"/>
                </a:tc>
                <a:extLst>
                  <a:ext uri="{0D108BD9-81ED-4DB2-BD59-A6C34878D82A}">
                    <a16:rowId xmlns:a16="http://schemas.microsoft.com/office/drawing/2014/main" val="1151681808"/>
                  </a:ext>
                </a:extLst>
              </a:tr>
              <a:tr h="378853">
                <a:tc>
                  <a:txBody>
                    <a:bodyPr/>
                    <a:lstStyle/>
                    <a:p>
                      <a:pPr algn="l"/>
                      <a:r>
                        <a:rPr lang="en-US" sz="1400"/>
                        <a:t>Limited Access</a:t>
                      </a:r>
                    </a:p>
                  </a:txBody>
                  <a:tcPr anchor="ctr"/>
                </a:tc>
                <a:tc>
                  <a:txBody>
                    <a:bodyPr/>
                    <a:lstStyle/>
                    <a:p>
                      <a:pPr algn="ctr"/>
                      <a:r>
                        <a:rPr lang="en-US" sz="1400"/>
                        <a:t>2.3 TW</a:t>
                      </a:r>
                    </a:p>
                  </a:txBody>
                  <a:tcPr anchor="ctr"/>
                </a:tc>
                <a:tc>
                  <a:txBody>
                    <a:bodyPr/>
                    <a:lstStyle/>
                    <a:p>
                      <a:pPr algn="ctr"/>
                      <a:r>
                        <a:rPr lang="en-US" sz="1400"/>
                        <a:t>29 TW</a:t>
                      </a:r>
                    </a:p>
                  </a:txBody>
                  <a:tcPr anchor="ctr"/>
                </a:tc>
                <a:extLst>
                  <a:ext uri="{0D108BD9-81ED-4DB2-BD59-A6C34878D82A}">
                    <a16:rowId xmlns:a16="http://schemas.microsoft.com/office/drawing/2014/main" val="1787215851"/>
                  </a:ext>
                </a:extLst>
              </a:tr>
            </a:tbl>
          </a:graphicData>
        </a:graphic>
      </p:graphicFrame>
    </p:spTree>
    <p:extLst>
      <p:ext uri="{BB962C8B-B14F-4D97-AF65-F5344CB8AC3E}">
        <p14:creationId xmlns:p14="http://schemas.microsoft.com/office/powerpoint/2010/main" val="2732928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97D2B-A617-A849-884A-065B818EB2CD}"/>
              </a:ext>
            </a:extLst>
          </p:cNvPr>
          <p:cNvSpPr>
            <a:spLocks noGrp="1"/>
          </p:cNvSpPr>
          <p:nvPr>
            <p:ph type="body" sz="quarter" idx="10"/>
          </p:nvPr>
        </p:nvSpPr>
        <p:spPr/>
        <p:txBody>
          <a:bodyPr/>
          <a:lstStyle/>
          <a:p>
            <a:endParaRPr lang="en-US"/>
          </a:p>
        </p:txBody>
      </p:sp>
      <p:pic>
        <p:nvPicPr>
          <p:cNvPr id="13" name="Picture 12">
            <a:extLst>
              <a:ext uri="{FF2B5EF4-FFF2-40B4-BE49-F238E27FC236}">
                <a16:creationId xmlns:a16="http://schemas.microsoft.com/office/drawing/2014/main" id="{D87A13E2-405A-B94E-B3DB-D2772ED96A27}"/>
              </a:ext>
            </a:extLst>
          </p:cNvPr>
          <p:cNvPicPr>
            <a:picLocks noChangeAspect="1"/>
          </p:cNvPicPr>
          <p:nvPr/>
        </p:nvPicPr>
        <p:blipFill>
          <a:blip r:embed="rId2"/>
          <a:stretch>
            <a:fillRect/>
          </a:stretch>
        </p:blipFill>
        <p:spPr>
          <a:xfrm>
            <a:off x="984172" y="0"/>
            <a:ext cx="7175656" cy="5143500"/>
          </a:xfrm>
          <a:prstGeom prst="rect">
            <a:avLst/>
          </a:prstGeom>
        </p:spPr>
      </p:pic>
      <p:sp>
        <p:nvSpPr>
          <p:cNvPr id="4" name="Alternate Process 3">
            <a:extLst>
              <a:ext uri="{FF2B5EF4-FFF2-40B4-BE49-F238E27FC236}">
                <a16:creationId xmlns:a16="http://schemas.microsoft.com/office/drawing/2014/main" id="{CBA2332C-EFBE-CF44-93CA-4F0A3FFC30AA}"/>
              </a:ext>
            </a:extLst>
          </p:cNvPr>
          <p:cNvSpPr/>
          <p:nvPr/>
        </p:nvSpPr>
        <p:spPr>
          <a:xfrm>
            <a:off x="5742039" y="2135904"/>
            <a:ext cx="3175819" cy="112733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a:t>What is the cheapest option when there are many competing sites?</a:t>
            </a:r>
          </a:p>
        </p:txBody>
      </p:sp>
      <p:cxnSp>
        <p:nvCxnSpPr>
          <p:cNvPr id="20" name="Straight Connector 19">
            <a:extLst>
              <a:ext uri="{FF2B5EF4-FFF2-40B4-BE49-F238E27FC236}">
                <a16:creationId xmlns:a16="http://schemas.microsoft.com/office/drawing/2014/main" id="{FBB9E66D-FCF5-2145-96A4-466B73DCAF80}"/>
              </a:ext>
            </a:extLst>
          </p:cNvPr>
          <p:cNvCxnSpPr>
            <a:cxnSpLocks/>
          </p:cNvCxnSpPr>
          <p:nvPr/>
        </p:nvCxnSpPr>
        <p:spPr>
          <a:xfrm flipH="1" flipV="1">
            <a:off x="2861022" y="2330245"/>
            <a:ext cx="1097833" cy="6485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8EA9A5D-7993-4345-8CCA-B5C1541E100F}"/>
              </a:ext>
            </a:extLst>
          </p:cNvPr>
          <p:cNvCxnSpPr>
            <a:cxnSpLocks/>
          </p:cNvCxnSpPr>
          <p:nvPr/>
        </p:nvCxnSpPr>
        <p:spPr>
          <a:xfrm>
            <a:off x="2103415" y="3101698"/>
            <a:ext cx="339860" cy="81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C39E722-3D7F-7341-A698-D7FDB5C00065}"/>
              </a:ext>
            </a:extLst>
          </p:cNvPr>
          <p:cNvCxnSpPr>
            <a:cxnSpLocks/>
          </p:cNvCxnSpPr>
          <p:nvPr/>
        </p:nvCxnSpPr>
        <p:spPr>
          <a:xfrm flipV="1">
            <a:off x="2454092" y="4488880"/>
            <a:ext cx="285514" cy="336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4CB5149-DD4B-C944-9728-1E45D375C9B1}"/>
              </a:ext>
            </a:extLst>
          </p:cNvPr>
          <p:cNvCxnSpPr>
            <a:cxnSpLocks/>
          </p:cNvCxnSpPr>
          <p:nvPr/>
        </p:nvCxnSpPr>
        <p:spPr>
          <a:xfrm flipV="1">
            <a:off x="4091590" y="73546"/>
            <a:ext cx="324301" cy="6939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208C94D-A195-2F4B-865F-5552E0945075}"/>
              </a:ext>
            </a:extLst>
          </p:cNvPr>
          <p:cNvCxnSpPr>
            <a:cxnSpLocks/>
          </p:cNvCxnSpPr>
          <p:nvPr/>
        </p:nvCxnSpPr>
        <p:spPr>
          <a:xfrm>
            <a:off x="7040078" y="541151"/>
            <a:ext cx="0" cy="3469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E202E1C-6EE6-E34C-88CB-4D55318B61D6}"/>
              </a:ext>
            </a:extLst>
          </p:cNvPr>
          <p:cNvCxnSpPr>
            <a:cxnSpLocks/>
          </p:cNvCxnSpPr>
          <p:nvPr/>
        </p:nvCxnSpPr>
        <p:spPr>
          <a:xfrm flipV="1">
            <a:off x="6770124" y="4206360"/>
            <a:ext cx="398963" cy="70672"/>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0E0B860-F1D8-7840-8973-BA20F38E0F6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73341" y="2693282"/>
            <a:ext cx="571027" cy="571027"/>
          </a:xfrm>
          <a:prstGeom prst="rect">
            <a:avLst/>
          </a:prstGeom>
          <a:noFill/>
        </p:spPr>
      </p:pic>
      <p:pic>
        <p:nvPicPr>
          <p:cNvPr id="15" name="Picture 14">
            <a:extLst>
              <a:ext uri="{FF2B5EF4-FFF2-40B4-BE49-F238E27FC236}">
                <a16:creationId xmlns:a16="http://schemas.microsoft.com/office/drawing/2014/main" id="{8D9AA38A-C96F-2648-9571-9503291C4D3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806077" y="490101"/>
            <a:ext cx="571027" cy="571027"/>
          </a:xfrm>
          <a:prstGeom prst="rect">
            <a:avLst/>
          </a:prstGeom>
          <a:noFill/>
        </p:spPr>
      </p:pic>
      <p:pic>
        <p:nvPicPr>
          <p:cNvPr id="16" name="Picture 15">
            <a:extLst>
              <a:ext uri="{FF2B5EF4-FFF2-40B4-BE49-F238E27FC236}">
                <a16:creationId xmlns:a16="http://schemas.microsoft.com/office/drawing/2014/main" id="{8BE1AEEA-1C72-FD4F-8C62-7A2DFCF0378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96705" y="2816185"/>
            <a:ext cx="571027" cy="571027"/>
          </a:xfrm>
          <a:prstGeom prst="rect">
            <a:avLst/>
          </a:prstGeom>
          <a:noFill/>
        </p:spPr>
      </p:pic>
      <p:pic>
        <p:nvPicPr>
          <p:cNvPr id="17" name="Picture 16">
            <a:extLst>
              <a:ext uri="{FF2B5EF4-FFF2-40B4-BE49-F238E27FC236}">
                <a16:creationId xmlns:a16="http://schemas.microsoft.com/office/drawing/2014/main" id="{85F6472A-5B6E-944C-AD3C-B9FDD8742FD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83574" y="3917853"/>
            <a:ext cx="571027" cy="571027"/>
          </a:xfrm>
          <a:prstGeom prst="rect">
            <a:avLst/>
          </a:prstGeom>
          <a:noFill/>
        </p:spPr>
      </p:pic>
      <p:pic>
        <p:nvPicPr>
          <p:cNvPr id="18" name="Picture 17">
            <a:extLst>
              <a:ext uri="{FF2B5EF4-FFF2-40B4-BE49-F238E27FC236}">
                <a16:creationId xmlns:a16="http://schemas.microsoft.com/office/drawing/2014/main" id="{F144CC28-269C-4D42-9255-75F34322044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770124" y="255638"/>
            <a:ext cx="571027" cy="571027"/>
          </a:xfrm>
          <a:prstGeom prst="rect">
            <a:avLst/>
          </a:prstGeom>
          <a:noFill/>
        </p:spPr>
      </p:pic>
      <p:pic>
        <p:nvPicPr>
          <p:cNvPr id="19" name="Picture 18">
            <a:extLst>
              <a:ext uri="{FF2B5EF4-FFF2-40B4-BE49-F238E27FC236}">
                <a16:creationId xmlns:a16="http://schemas.microsoft.com/office/drawing/2014/main" id="{65840B8E-D525-E142-9CE8-67E7AC09729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168579" y="4572473"/>
            <a:ext cx="571027" cy="571027"/>
          </a:xfrm>
          <a:prstGeom prst="rect">
            <a:avLst/>
          </a:prstGeom>
          <a:noFill/>
        </p:spPr>
      </p:pic>
    </p:spTree>
    <p:extLst>
      <p:ext uri="{BB962C8B-B14F-4D97-AF65-F5344CB8AC3E}">
        <p14:creationId xmlns:p14="http://schemas.microsoft.com/office/powerpoint/2010/main" val="36573331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DD3FA9-CD8D-9544-9929-608F9B9D30A2}"/>
              </a:ext>
            </a:extLst>
          </p:cNvPr>
          <p:cNvSpPr>
            <a:spLocks noGrp="1"/>
          </p:cNvSpPr>
          <p:nvPr>
            <p:ph type="title"/>
          </p:nvPr>
        </p:nvSpPr>
        <p:spPr/>
        <p:txBody>
          <a:bodyPr/>
          <a:lstStyle/>
          <a:p>
            <a:r>
              <a:rPr lang="en-US"/>
              <a:t>Supply Curve</a:t>
            </a:r>
          </a:p>
        </p:txBody>
      </p:sp>
      <p:pic>
        <p:nvPicPr>
          <p:cNvPr id="5" name="Picture 4">
            <a:extLst>
              <a:ext uri="{FF2B5EF4-FFF2-40B4-BE49-F238E27FC236}">
                <a16:creationId xmlns:a16="http://schemas.microsoft.com/office/drawing/2014/main" id="{E9A4B181-9B1C-834A-82DA-6604BA3264C0}"/>
              </a:ext>
            </a:extLst>
          </p:cNvPr>
          <p:cNvPicPr>
            <a:picLocks noChangeAspect="1"/>
          </p:cNvPicPr>
          <p:nvPr/>
        </p:nvPicPr>
        <p:blipFill>
          <a:blip r:embed="rId2"/>
          <a:stretch>
            <a:fillRect/>
          </a:stretch>
        </p:blipFill>
        <p:spPr>
          <a:xfrm>
            <a:off x="116145" y="857076"/>
            <a:ext cx="5735890" cy="3609781"/>
          </a:xfrm>
          <a:prstGeom prst="rect">
            <a:avLst/>
          </a:prstGeom>
        </p:spPr>
      </p:pic>
      <p:sp>
        <p:nvSpPr>
          <p:cNvPr id="7" name="Alternate Process 6">
            <a:extLst>
              <a:ext uri="{FF2B5EF4-FFF2-40B4-BE49-F238E27FC236}">
                <a16:creationId xmlns:a16="http://schemas.microsoft.com/office/drawing/2014/main" id="{0A6B03C9-2A86-1549-B930-F3CAA9CB51DA}"/>
              </a:ext>
            </a:extLst>
          </p:cNvPr>
          <p:cNvSpPr/>
          <p:nvPr/>
        </p:nvSpPr>
        <p:spPr>
          <a:xfrm>
            <a:off x="274896" y="4447950"/>
            <a:ext cx="983425" cy="403592"/>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t>Cheapest Sites</a:t>
            </a:r>
          </a:p>
        </p:txBody>
      </p:sp>
      <p:sp>
        <p:nvSpPr>
          <p:cNvPr id="8" name="Striped Right Arrow 7">
            <a:extLst>
              <a:ext uri="{FF2B5EF4-FFF2-40B4-BE49-F238E27FC236}">
                <a16:creationId xmlns:a16="http://schemas.microsoft.com/office/drawing/2014/main" id="{BDCD60C9-33C6-944B-B7C5-DDEAA4CEA817}"/>
              </a:ext>
            </a:extLst>
          </p:cNvPr>
          <p:cNvSpPr/>
          <p:nvPr/>
        </p:nvSpPr>
        <p:spPr>
          <a:xfrm>
            <a:off x="1575259" y="4504016"/>
            <a:ext cx="2868151" cy="216310"/>
          </a:xfrm>
          <a:prstGeom prst="stripedRightArrow">
            <a:avLst/>
          </a:prstGeom>
          <a:gradFill flip="none" rotWithShape="1">
            <a:gsLst>
              <a:gs pos="0">
                <a:srgbClr val="FF0000"/>
              </a:gs>
              <a:gs pos="100000">
                <a:srgbClr val="00B050"/>
              </a:gs>
            </a:gsLst>
            <a:path path="circle">
              <a:fillToRect l="100000" t="100000"/>
            </a:path>
            <a:tileRect r="-100000" b="-100000"/>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Alternate Process 8">
            <a:extLst>
              <a:ext uri="{FF2B5EF4-FFF2-40B4-BE49-F238E27FC236}">
                <a16:creationId xmlns:a16="http://schemas.microsoft.com/office/drawing/2014/main" id="{2A162D55-084C-2A45-B881-A689589A6D9A}"/>
              </a:ext>
            </a:extLst>
          </p:cNvPr>
          <p:cNvSpPr/>
          <p:nvPr/>
        </p:nvSpPr>
        <p:spPr>
          <a:xfrm>
            <a:off x="4760349" y="4447950"/>
            <a:ext cx="983425" cy="403592"/>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Expensive Sites</a:t>
            </a:r>
          </a:p>
        </p:txBody>
      </p:sp>
      <p:pic>
        <p:nvPicPr>
          <p:cNvPr id="11" name="Google Shape;457;p45">
            <a:extLst>
              <a:ext uri="{FF2B5EF4-FFF2-40B4-BE49-F238E27FC236}">
                <a16:creationId xmlns:a16="http://schemas.microsoft.com/office/drawing/2014/main" id="{FCED5956-6732-3847-93B3-95FBDDA5D994}"/>
              </a:ext>
            </a:extLst>
          </p:cNvPr>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5660541" y="1332344"/>
            <a:ext cx="3367314" cy="1782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Straight Arrow Connector 3">
            <a:extLst>
              <a:ext uri="{FF2B5EF4-FFF2-40B4-BE49-F238E27FC236}">
                <a16:creationId xmlns:a16="http://schemas.microsoft.com/office/drawing/2014/main" id="{FD02D088-05B0-4E4C-BBDD-EB6341A29C32}"/>
              </a:ext>
            </a:extLst>
          </p:cNvPr>
          <p:cNvCxnSpPr>
            <a:cxnSpLocks/>
          </p:cNvCxnSpPr>
          <p:nvPr/>
        </p:nvCxnSpPr>
        <p:spPr>
          <a:xfrm flipH="1">
            <a:off x="3314700" y="2128707"/>
            <a:ext cx="2806700"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Straight Arrow Connector 11">
            <a:extLst>
              <a:ext uri="{FF2B5EF4-FFF2-40B4-BE49-F238E27FC236}">
                <a16:creationId xmlns:a16="http://schemas.microsoft.com/office/drawing/2014/main" id="{93839B46-A8ED-1D42-BFD1-204C7B2456F8}"/>
              </a:ext>
            </a:extLst>
          </p:cNvPr>
          <p:cNvCxnSpPr>
            <a:cxnSpLocks/>
          </p:cNvCxnSpPr>
          <p:nvPr/>
        </p:nvCxnSpPr>
        <p:spPr>
          <a:xfrm flipH="1">
            <a:off x="4705350" y="1606534"/>
            <a:ext cx="1739900" cy="4773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Straight Arrow Connector 16">
            <a:extLst>
              <a:ext uri="{FF2B5EF4-FFF2-40B4-BE49-F238E27FC236}">
                <a16:creationId xmlns:a16="http://schemas.microsoft.com/office/drawing/2014/main" id="{03B36A92-05B7-4B49-9836-47F5E513FF93}"/>
              </a:ext>
            </a:extLst>
          </p:cNvPr>
          <p:cNvCxnSpPr>
            <a:cxnSpLocks/>
          </p:cNvCxnSpPr>
          <p:nvPr/>
        </p:nvCxnSpPr>
        <p:spPr>
          <a:xfrm flipH="1">
            <a:off x="876300" y="2399094"/>
            <a:ext cx="6324600" cy="63812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0" name="TextBox 19">
            <a:extLst>
              <a:ext uri="{FF2B5EF4-FFF2-40B4-BE49-F238E27FC236}">
                <a16:creationId xmlns:a16="http://schemas.microsoft.com/office/drawing/2014/main" id="{30ED253D-CA13-A143-BCFE-9834DCC3ABA9}"/>
              </a:ext>
            </a:extLst>
          </p:cNvPr>
          <p:cNvSpPr txBox="1"/>
          <p:nvPr/>
        </p:nvSpPr>
        <p:spPr>
          <a:xfrm>
            <a:off x="5943187" y="3211829"/>
            <a:ext cx="2993516" cy="1323439"/>
          </a:xfrm>
          <a:prstGeom prst="rect">
            <a:avLst/>
          </a:prstGeom>
          <a:noFill/>
        </p:spPr>
        <p:txBody>
          <a:bodyPr wrap="square" lIns="91440" tIns="45720" rIns="91440" bIns="45720" rtlCol="0" anchor="t">
            <a:spAutoFit/>
          </a:bodyPr>
          <a:lstStyle/>
          <a:p>
            <a:r>
              <a:rPr lang="en-US" sz="1600" dirty="0"/>
              <a:t>Each site contributes to the supply curve, with cheapest Total LCOE sites being earlier in the supply curve and more expensive sites being later in the curve</a:t>
            </a:r>
          </a:p>
        </p:txBody>
      </p:sp>
      <p:sp>
        <p:nvSpPr>
          <p:cNvPr id="6" name="TextBox 5">
            <a:extLst>
              <a:ext uri="{FF2B5EF4-FFF2-40B4-BE49-F238E27FC236}">
                <a16:creationId xmlns:a16="http://schemas.microsoft.com/office/drawing/2014/main" id="{20F5E00A-12BE-407C-B32B-A53AD0CD2ADE}"/>
              </a:ext>
            </a:extLst>
          </p:cNvPr>
          <p:cNvSpPr txBox="1"/>
          <p:nvPr/>
        </p:nvSpPr>
        <p:spPr>
          <a:xfrm rot="-120000">
            <a:off x="5340314" y="1439345"/>
            <a:ext cx="58562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dirty="0"/>
              <a:t>example</a:t>
            </a:r>
            <a:endParaRPr lang="en-US" sz="800" dirty="0">
              <a:cs typeface="Calibri"/>
            </a:endParaRPr>
          </a:p>
        </p:txBody>
      </p:sp>
      <p:sp>
        <p:nvSpPr>
          <p:cNvPr id="14" name="TextBox 13">
            <a:extLst>
              <a:ext uri="{FF2B5EF4-FFF2-40B4-BE49-F238E27FC236}">
                <a16:creationId xmlns:a16="http://schemas.microsoft.com/office/drawing/2014/main" id="{0D0E141B-3524-4289-9D84-AF7C35809389}"/>
              </a:ext>
            </a:extLst>
          </p:cNvPr>
          <p:cNvSpPr txBox="1"/>
          <p:nvPr/>
        </p:nvSpPr>
        <p:spPr>
          <a:xfrm rot="120000">
            <a:off x="5237572" y="1959474"/>
            <a:ext cx="58562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dirty="0"/>
              <a:t>example</a:t>
            </a:r>
            <a:endParaRPr lang="en-US" sz="800" dirty="0">
              <a:cs typeface="Calibri"/>
            </a:endParaRPr>
          </a:p>
        </p:txBody>
      </p:sp>
      <p:sp>
        <p:nvSpPr>
          <p:cNvPr id="15" name="TextBox 14">
            <a:extLst>
              <a:ext uri="{FF2B5EF4-FFF2-40B4-BE49-F238E27FC236}">
                <a16:creationId xmlns:a16="http://schemas.microsoft.com/office/drawing/2014/main" id="{A734EB03-AEAE-4DC1-9056-F5C57070E11D}"/>
              </a:ext>
            </a:extLst>
          </p:cNvPr>
          <p:cNvSpPr txBox="1"/>
          <p:nvPr/>
        </p:nvSpPr>
        <p:spPr>
          <a:xfrm rot="21240000">
            <a:off x="4389954" y="2486024"/>
            <a:ext cx="58562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dirty="0"/>
              <a:t>example</a:t>
            </a:r>
            <a:endParaRPr lang="en-US" sz="800" dirty="0">
              <a:cs typeface="Calibri"/>
            </a:endParaRPr>
          </a:p>
        </p:txBody>
      </p:sp>
    </p:spTree>
    <p:extLst>
      <p:ext uri="{BB962C8B-B14F-4D97-AF65-F5344CB8AC3E}">
        <p14:creationId xmlns:p14="http://schemas.microsoft.com/office/powerpoint/2010/main" val="405788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noAutofit/>
          </a:bodyPr>
          <a:lstStyle/>
          <a:p>
            <a:r>
              <a:rPr lang="en-US" sz="2800" dirty="0" err="1"/>
              <a:t>reV</a:t>
            </a:r>
            <a:r>
              <a:rPr lang="en-US" sz="2800" dirty="0"/>
              <a:t> Model Diagram</a:t>
            </a:r>
          </a:p>
        </p:txBody>
      </p:sp>
      <p:pic>
        <p:nvPicPr>
          <p:cNvPr id="1026" name="Picture 2" descr="C:\Users\sgossett\Pictures\3997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82764" y="-27311743"/>
            <a:ext cx="2743200" cy="411033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8111" y="804893"/>
            <a:ext cx="7587778" cy="3954506"/>
          </a:xfrm>
          <a:prstGeom prst="rect">
            <a:avLst/>
          </a:prstGeom>
        </p:spPr>
      </p:pic>
      <p:sp>
        <p:nvSpPr>
          <p:cNvPr id="2" name="TextBox 1">
            <a:extLst>
              <a:ext uri="{FF2B5EF4-FFF2-40B4-BE49-F238E27FC236}">
                <a16:creationId xmlns:a16="http://schemas.microsoft.com/office/drawing/2014/main" id="{AC48760F-E410-E546-88DB-9A7F0CF815FB}"/>
              </a:ext>
            </a:extLst>
          </p:cNvPr>
          <p:cNvSpPr txBox="1"/>
          <p:nvPr/>
        </p:nvSpPr>
        <p:spPr>
          <a:xfrm>
            <a:off x="1368907" y="3208867"/>
            <a:ext cx="1459054" cy="230832"/>
          </a:xfrm>
          <a:prstGeom prst="rect">
            <a:avLst/>
          </a:prstGeom>
          <a:noFill/>
        </p:spPr>
        <p:txBody>
          <a:bodyPr wrap="none" rtlCol="0">
            <a:spAutoFit/>
          </a:bodyPr>
          <a:lstStyle/>
          <a:p>
            <a:r>
              <a:rPr lang="en-US" sz="900" i="1" dirty="0">
                <a:solidFill>
                  <a:srgbClr val="000C14"/>
                </a:solidFill>
              </a:rPr>
              <a:t>Capacity Expansion Models</a:t>
            </a:r>
          </a:p>
        </p:txBody>
      </p:sp>
    </p:spTree>
    <p:extLst>
      <p:ext uri="{BB962C8B-B14F-4D97-AF65-F5344CB8AC3E}">
        <p14:creationId xmlns:p14="http://schemas.microsoft.com/office/powerpoint/2010/main" val="268136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59EC231-EEDA-C942-8EE8-79A1AC9C93D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417018" y="1124857"/>
            <a:ext cx="4314844" cy="333335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1731824-C983-B640-AA3D-DB36AD65C2C0}"/>
              </a:ext>
            </a:extLst>
          </p:cNvPr>
          <p:cNvSpPr>
            <a:spLocks noGrp="1"/>
          </p:cNvSpPr>
          <p:nvPr>
            <p:ph type="title"/>
          </p:nvPr>
        </p:nvSpPr>
        <p:spPr/>
        <p:txBody>
          <a:bodyPr/>
          <a:lstStyle/>
          <a:p>
            <a:r>
              <a:rPr lang="en-US"/>
              <a:t>National Solar Radiation Database (NSRDB)</a:t>
            </a:r>
          </a:p>
        </p:txBody>
      </p:sp>
      <p:sp>
        <p:nvSpPr>
          <p:cNvPr id="2" name="Text Placeholder 1">
            <a:extLst>
              <a:ext uri="{FF2B5EF4-FFF2-40B4-BE49-F238E27FC236}">
                <a16:creationId xmlns:a16="http://schemas.microsoft.com/office/drawing/2014/main" id="{8CB638DE-4D74-8F4A-9B38-C049418BEF0E}"/>
              </a:ext>
            </a:extLst>
          </p:cNvPr>
          <p:cNvSpPr>
            <a:spLocks noGrp="1"/>
          </p:cNvSpPr>
          <p:nvPr>
            <p:ph type="body" sz="quarter" idx="10"/>
          </p:nvPr>
        </p:nvSpPr>
        <p:spPr>
          <a:xfrm>
            <a:off x="1071164" y="1658318"/>
            <a:ext cx="2741664" cy="2863582"/>
          </a:xfrm>
        </p:spPr>
        <p:txBody>
          <a:bodyPr>
            <a:normAutofit/>
          </a:bodyPr>
          <a:lstStyle/>
          <a:p>
            <a:r>
              <a:rPr lang="en-US" sz="1200" b="1" dirty="0">
                <a:solidFill>
                  <a:srgbClr val="000C14"/>
                </a:solidFill>
              </a:rPr>
              <a:t>Temporal Range</a:t>
            </a:r>
            <a:r>
              <a:rPr lang="en-US" sz="1200" dirty="0">
                <a:solidFill>
                  <a:srgbClr val="000C14"/>
                </a:solidFill>
              </a:rPr>
              <a:t>: 1998-2020</a:t>
            </a:r>
          </a:p>
          <a:p>
            <a:r>
              <a:rPr lang="en-US" sz="1200" b="1" dirty="0">
                <a:solidFill>
                  <a:srgbClr val="000C14"/>
                </a:solidFill>
              </a:rPr>
              <a:t>Temporal Interval</a:t>
            </a:r>
            <a:r>
              <a:rPr lang="en-US" sz="1200" dirty="0">
                <a:solidFill>
                  <a:srgbClr val="000C14"/>
                </a:solidFill>
              </a:rPr>
              <a:t>: 5-minute for select ranges, 30-minute</a:t>
            </a:r>
          </a:p>
          <a:p>
            <a:r>
              <a:rPr lang="en-US" sz="1200" b="1" dirty="0">
                <a:solidFill>
                  <a:srgbClr val="000C14"/>
                </a:solidFill>
              </a:rPr>
              <a:t>Spatial Resolution</a:t>
            </a:r>
            <a:r>
              <a:rPr lang="en-US" sz="1200" dirty="0">
                <a:solidFill>
                  <a:srgbClr val="000C14"/>
                </a:solidFill>
              </a:rPr>
              <a:t>: nominal 4 km</a:t>
            </a:r>
          </a:p>
          <a:p>
            <a:r>
              <a:rPr lang="en-US" sz="1200" b="1" dirty="0">
                <a:solidFill>
                  <a:srgbClr val="000C14"/>
                </a:solidFill>
              </a:rPr>
              <a:t>Spatial Extent</a:t>
            </a:r>
            <a:r>
              <a:rPr lang="en-US" sz="1200" dirty="0">
                <a:solidFill>
                  <a:srgbClr val="000C14"/>
                </a:solidFill>
              </a:rPr>
              <a:t>: Western Hemisphere</a:t>
            </a:r>
          </a:p>
          <a:p>
            <a:pPr marL="0" indent="0" algn="l">
              <a:buNone/>
            </a:pPr>
            <a:endParaRPr lang="en-US" sz="3200" dirty="0"/>
          </a:p>
        </p:txBody>
      </p:sp>
    </p:spTree>
    <p:extLst>
      <p:ext uri="{BB962C8B-B14F-4D97-AF65-F5344CB8AC3E}">
        <p14:creationId xmlns:p14="http://schemas.microsoft.com/office/powerpoint/2010/main" val="531271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731824-C983-B640-AA3D-DB36AD65C2C0}"/>
              </a:ext>
            </a:extLst>
          </p:cNvPr>
          <p:cNvSpPr>
            <a:spLocks noGrp="1"/>
          </p:cNvSpPr>
          <p:nvPr>
            <p:ph type="title"/>
          </p:nvPr>
        </p:nvSpPr>
        <p:spPr/>
        <p:txBody>
          <a:bodyPr/>
          <a:lstStyle/>
          <a:p>
            <a:r>
              <a:rPr lang="en-US"/>
              <a:t>WIND Toolkit</a:t>
            </a:r>
          </a:p>
        </p:txBody>
      </p:sp>
      <p:sp>
        <p:nvSpPr>
          <p:cNvPr id="2" name="Text Placeholder 1">
            <a:extLst>
              <a:ext uri="{FF2B5EF4-FFF2-40B4-BE49-F238E27FC236}">
                <a16:creationId xmlns:a16="http://schemas.microsoft.com/office/drawing/2014/main" id="{8CB638DE-4D74-8F4A-9B38-C049418BEF0E}"/>
              </a:ext>
            </a:extLst>
          </p:cNvPr>
          <p:cNvSpPr>
            <a:spLocks noGrp="1"/>
          </p:cNvSpPr>
          <p:nvPr>
            <p:ph type="body" sz="quarter" idx="10"/>
          </p:nvPr>
        </p:nvSpPr>
        <p:spPr>
          <a:xfrm>
            <a:off x="1053886" y="1751309"/>
            <a:ext cx="2968170" cy="2941073"/>
          </a:xfrm>
        </p:spPr>
        <p:txBody>
          <a:bodyPr>
            <a:normAutofit/>
          </a:bodyPr>
          <a:lstStyle/>
          <a:p>
            <a:r>
              <a:rPr lang="en-US" sz="1200" b="1" dirty="0">
                <a:solidFill>
                  <a:srgbClr val="000C14"/>
                </a:solidFill>
              </a:rPr>
              <a:t>Temporal Range</a:t>
            </a:r>
            <a:r>
              <a:rPr lang="en-US" sz="1200" dirty="0">
                <a:solidFill>
                  <a:srgbClr val="000C14"/>
                </a:solidFill>
              </a:rPr>
              <a:t>: 2007-2014</a:t>
            </a:r>
          </a:p>
          <a:p>
            <a:r>
              <a:rPr lang="en-US" sz="1200" b="1" dirty="0">
                <a:solidFill>
                  <a:srgbClr val="000C14"/>
                </a:solidFill>
              </a:rPr>
              <a:t>Temporal Interval</a:t>
            </a:r>
            <a:r>
              <a:rPr lang="en-US" sz="1200" dirty="0">
                <a:solidFill>
                  <a:srgbClr val="000C14"/>
                </a:solidFill>
              </a:rPr>
              <a:t>: 5-minute</a:t>
            </a:r>
          </a:p>
          <a:p>
            <a:r>
              <a:rPr lang="en-US" sz="1200" b="1" dirty="0">
                <a:solidFill>
                  <a:srgbClr val="000C14"/>
                </a:solidFill>
              </a:rPr>
              <a:t>Spatial Resolution</a:t>
            </a:r>
            <a:r>
              <a:rPr lang="en-US" sz="1200" dirty="0">
                <a:solidFill>
                  <a:srgbClr val="000C14"/>
                </a:solidFill>
              </a:rPr>
              <a:t>: nominal 2 km</a:t>
            </a:r>
          </a:p>
          <a:p>
            <a:r>
              <a:rPr lang="en-US" sz="1200" b="1" dirty="0">
                <a:solidFill>
                  <a:srgbClr val="000C14"/>
                </a:solidFill>
              </a:rPr>
              <a:t>Spatial Extent</a:t>
            </a:r>
            <a:r>
              <a:rPr lang="en-US" sz="1200" dirty="0">
                <a:solidFill>
                  <a:srgbClr val="000C14"/>
                </a:solidFill>
              </a:rPr>
              <a:t>: North America (land and offshore)</a:t>
            </a:r>
          </a:p>
          <a:p>
            <a:pPr marL="0" indent="0" algn="l">
              <a:buNone/>
            </a:pPr>
            <a:endParaRPr lang="en-US" sz="3200" dirty="0"/>
          </a:p>
        </p:txBody>
      </p:sp>
      <p:pic>
        <p:nvPicPr>
          <p:cNvPr id="7" name="Picture 2">
            <a:extLst>
              <a:ext uri="{FF2B5EF4-FFF2-40B4-BE49-F238E27FC236}">
                <a16:creationId xmlns:a16="http://schemas.microsoft.com/office/drawing/2014/main" id="{6FEA02CF-FC43-E940-968F-EFB73AE75552}"/>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4324027" y="1124857"/>
            <a:ext cx="4362772" cy="3370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179693"/>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6b693f7-fb4c-4dde-b6df-b80d1f1746fb">
      <UserInfo>
        <DisplayName>Joshi, Mohit Chandra</DisplayName>
        <AccountId>53</AccountId>
        <AccountType/>
      </UserInfo>
      <UserInfo>
        <DisplayName>Novacheck, Joshua</DisplayName>
        <AccountId>54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2D51D7801CF449834CBFA056CFDE59" ma:contentTypeVersion="12" ma:contentTypeDescription="Create a new document." ma:contentTypeScope="" ma:versionID="ddc9d662d34ae3472c669a47a0425881">
  <xsd:schema xmlns:xsd="http://www.w3.org/2001/XMLSchema" xmlns:xs="http://www.w3.org/2001/XMLSchema" xmlns:p="http://schemas.microsoft.com/office/2006/metadata/properties" xmlns:ns2="a4462e40-ad58-45a0-827b-7e07958d93aa" xmlns:ns3="26b693f7-fb4c-4dde-b6df-b80d1f1746fb" targetNamespace="http://schemas.microsoft.com/office/2006/metadata/properties" ma:root="true" ma:fieldsID="9373521b7cd008cc996af4f4fd45d58f" ns2:_="" ns3:_="">
    <xsd:import namespace="a4462e40-ad58-45a0-827b-7e07958d93aa"/>
    <xsd:import namespace="26b693f7-fb4c-4dde-b6df-b80d1f1746f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462e40-ad58-45a0-827b-7e07958d93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b693f7-fb4c-4dde-b6df-b80d1f1746f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3CEA8-3202-450F-8F68-60E7BBDC9E56}">
  <ds:schemaRefs>
    <ds:schemaRef ds:uri="http://schemas.microsoft.com/sharepoint/v3/contenttype/forms"/>
  </ds:schemaRefs>
</ds:datastoreItem>
</file>

<file path=customXml/itemProps2.xml><?xml version="1.0" encoding="utf-8"?>
<ds:datastoreItem xmlns:ds="http://schemas.openxmlformats.org/officeDocument/2006/customXml" ds:itemID="{4ED28391-6A4C-433D-B845-812AB7EA2151}">
  <ds:schemaRefs>
    <ds:schemaRef ds:uri="http://purl.org/dc/dcmitype/"/>
    <ds:schemaRef ds:uri="http://purl.org/dc/elements/1.1/"/>
    <ds:schemaRef ds:uri="http://www.w3.org/XML/1998/namespace"/>
    <ds:schemaRef ds:uri="http://schemas.microsoft.com/office/2006/documentManagement/types"/>
    <ds:schemaRef ds:uri="http://schemas.microsoft.com/office/2006/metadata/properties"/>
    <ds:schemaRef ds:uri="http://purl.org/dc/terms/"/>
    <ds:schemaRef ds:uri="http://schemas.microsoft.com/office/infopath/2007/PartnerControls"/>
    <ds:schemaRef ds:uri="http://schemas.openxmlformats.org/package/2006/metadata/core-properties"/>
    <ds:schemaRef ds:uri="26b693f7-fb4c-4dde-b6df-b80d1f1746fb"/>
    <ds:schemaRef ds:uri="a4462e40-ad58-45a0-827b-7e07958d93aa"/>
  </ds:schemaRefs>
</ds:datastoreItem>
</file>

<file path=customXml/itemProps3.xml><?xml version="1.0" encoding="utf-8"?>
<ds:datastoreItem xmlns:ds="http://schemas.openxmlformats.org/officeDocument/2006/customXml" ds:itemID="{79E421C7-EA32-4155-96C4-3366D78C68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462e40-ad58-45a0-827b-7e07958d93aa"/>
    <ds:schemaRef ds:uri="26b693f7-fb4c-4dde-b6df-b80d1f1746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5015</TotalTime>
  <Words>4159</Words>
  <Application>Microsoft Macintosh PowerPoint</Application>
  <PresentationFormat>On-screen Show (16:9)</PresentationFormat>
  <Paragraphs>543</Paragraphs>
  <Slides>65</Slides>
  <Notes>53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2" baseType="lpstr">
      <vt:lpstr>Arial</vt:lpstr>
      <vt:lpstr>Calibri</vt:lpstr>
      <vt:lpstr>Cambria Math</vt:lpstr>
      <vt:lpstr>Courier New</vt:lpstr>
      <vt:lpstr>Wingdings</vt:lpstr>
      <vt:lpstr>Office Theme</vt:lpstr>
      <vt:lpstr>Document</vt:lpstr>
      <vt:lpstr>PowerPoint Presentation</vt:lpstr>
      <vt:lpstr>The Renewable Energy Potential (V) Model</vt:lpstr>
      <vt:lpstr>Answering Big Questions for Energy Planning</vt:lpstr>
      <vt:lpstr>Integral Part of a Modeling Community</vt:lpstr>
      <vt:lpstr>Model Coupling</vt:lpstr>
      <vt:lpstr>reV is Flexible in Scope and Scale</vt:lpstr>
      <vt:lpstr>reV Model Diagram</vt:lpstr>
      <vt:lpstr>National Solar Radiation Database (NSRDB)</vt:lpstr>
      <vt:lpstr>WIND Toolkit</vt:lpstr>
      <vt:lpstr>Accessing NSRDB and WIND Toolkit</vt:lpstr>
      <vt:lpstr>Generation Potential</vt:lpstr>
      <vt:lpstr>Calculating Site-Based LCOE</vt:lpstr>
      <vt:lpstr>Technical Exclusions</vt:lpstr>
      <vt:lpstr>Solar and Wind Potential</vt:lpstr>
      <vt:lpstr>Potential to Power Plants</vt:lpstr>
      <vt:lpstr>Each site has an associated capacity factor profile</vt:lpstr>
      <vt:lpstr>Aggregating for Supply Curve: Technical Potential</vt:lpstr>
      <vt:lpstr>Wind Scenarios</vt:lpstr>
      <vt:lpstr>Solar Scenarios</vt:lpstr>
      <vt:lpstr>Resources</vt:lpstr>
      <vt:lpstr>Set Up</vt:lpstr>
      <vt:lpstr>Compute Environment</vt:lpstr>
      <vt:lpstr>reV Model</vt:lpstr>
      <vt:lpstr>RPM Clusters Model</vt:lpstr>
      <vt:lpstr>File Inputs</vt:lpstr>
      <vt:lpstr>File Inputs -- Generation</vt:lpstr>
      <vt:lpstr>File Inputs -- Collect</vt:lpstr>
      <vt:lpstr>File Inputs -- Batch</vt:lpstr>
      <vt:lpstr>File Inputs -- Clusters</vt:lpstr>
      <vt:lpstr>reVX.RPM -- Clusters</vt:lpstr>
      <vt:lpstr>Running reV</vt:lpstr>
      <vt:lpstr>Examples of reV CLI Commands</vt:lpstr>
      <vt:lpstr>File Inputs -- Clusters</vt:lpstr>
      <vt:lpstr>File Inputs – Cluster Profiles</vt:lpstr>
      <vt:lpstr>Running RPM Clusters &amp; Profiles</vt:lpstr>
      <vt:lpstr>Running reV Locally with HSDS</vt:lpstr>
      <vt:lpstr>Running reV Locally with HSDS</vt:lpstr>
      <vt:lpstr>Running reV Locally with HSDS</vt:lpstr>
      <vt:lpstr>Running reV Locally with HSDS</vt:lpstr>
      <vt:lpstr>Running reV Locally with HSDS</vt:lpstr>
      <vt:lpstr>Running reV Locally with HSDS</vt:lpstr>
      <vt:lpstr>Running reV Locally with HSDS</vt:lpstr>
      <vt:lpstr>Running reV Locally with HSDS</vt:lpstr>
      <vt:lpstr>Running reV Locally with HSDS</vt:lpstr>
      <vt:lpstr>Running reV Locally with HSDS</vt:lpstr>
      <vt:lpstr>Running reV Locally with HSDS</vt:lpstr>
      <vt:lpstr>Running reV Locally with HSDS</vt:lpstr>
      <vt:lpstr>Running reV Locally with HSDS</vt:lpstr>
      <vt:lpstr>Running reV Locally with HSDS</vt:lpstr>
      <vt:lpstr>Example Area of Interest</vt:lpstr>
      <vt:lpstr>Resource Data Scale</vt:lpstr>
      <vt:lpstr>reV Grid and Resource Data Scale </vt:lpstr>
      <vt:lpstr>Applying Technical Exclusions</vt:lpstr>
      <vt:lpstr>Aggregating to Represent Power Plants</vt:lpstr>
      <vt:lpstr>Modeling Grid Interconnection</vt:lpstr>
      <vt:lpstr>Calculating Techno-Economic Potential</vt:lpstr>
      <vt:lpstr>Supply Curve</vt:lpstr>
      <vt:lpstr>Cost Assumptions</vt:lpstr>
      <vt:lpstr>LCOE / LCOT Calculations</vt:lpstr>
      <vt:lpstr>PowerPoint Presentation</vt:lpstr>
      <vt:lpstr>PowerPoint Presentation</vt:lpstr>
      <vt:lpstr>PowerPoint Presentation</vt:lpstr>
      <vt:lpstr>Total Capacity by Scenario</vt:lpstr>
      <vt:lpstr>PowerPoint Presentation</vt:lpstr>
      <vt:lpstr>Supply Curve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Preferred 16:9 Widescreen Presentation Template (.pptx)</dc:title>
  <dc:subject>PowerPoint presentation template for newer wide-screen monitors and TVs.</dc:subject>
  <dc:creator>NREL</dc:creator>
  <cp:keywords/>
  <dc:description/>
  <cp:lastModifiedBy>Waechter, Katy</cp:lastModifiedBy>
  <cp:revision>108</cp:revision>
  <cp:lastPrinted>2018-01-04T20:30:58Z</cp:lastPrinted>
  <dcterms:created xsi:type="dcterms:W3CDTF">2019-02-01T22:56:44Z</dcterms:created>
  <dcterms:modified xsi:type="dcterms:W3CDTF">2022-01-26T00:24:40Z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0x0101000D2D51D7801CF449834CBFA056CFDE59</vt:lpwstr>
  </property>
</Properties>
</file>